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aleway"/>
      <p:regular r:id="rId39"/>
      <p:bold r:id="rId40"/>
      <p:italic r:id="rId41"/>
      <p:boldItalic r:id="rId42"/>
    </p:embeddedFont>
    <p:embeddedFont>
      <p:font typeface="Economica"/>
      <p:regular r:id="rId43"/>
      <p:bold r:id="rId44"/>
      <p:italic r:id="rId45"/>
      <p:boldItalic r:id="rId46"/>
    </p:embeddedFont>
    <p:embeddedFont>
      <p:font typeface="Lato"/>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FB240B-8B45-4F92-AFC0-D8F3134E2135}">
  <a:tblStyle styleId="{AAFB240B-8B45-4F92-AFC0-D8F3134E21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Economica-bold.fntdata"/><Relationship Id="rId43" Type="http://schemas.openxmlformats.org/officeDocument/2006/relationships/font" Target="fonts/Economica-regular.fntdata"/><Relationship Id="rId46" Type="http://schemas.openxmlformats.org/officeDocument/2006/relationships/font" Target="fonts/Economica-boldItalic.fntdata"/><Relationship Id="rId45" Type="http://schemas.openxmlformats.org/officeDocument/2006/relationships/font" Target="fonts/Economic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aleway-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regular.fntdata"/><Relationship Id="rId50" Type="http://schemas.openxmlformats.org/officeDocument/2006/relationships/font" Target="fonts/Lato-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695b7b43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695b7b43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493d7a9fc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493d7a9fc7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80a893e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280a893eb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80a893e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80a893e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2a28c0b3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2a28c0b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93d7a9fc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93d7a9fc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81d8a61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81d8a61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139e4242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139e4242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81d8a61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81d8a61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a0d7b35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2a0d7b35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17c43d0f0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17c43d0f0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f993fa2a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f993fa2a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695b7b43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695b7b43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81d8a618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481d8a618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81d8a618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81d8a618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81d8a618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81d8a618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80a893eb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280a893eb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9649f0703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9649f0703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9649f0703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49649f0703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81d8a618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81d8a618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9efc97dc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9efc97dc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f9fb4508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f9fb4508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93d7a9f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93d7a9f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f9efc97dc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f9efc97dc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510eea10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510eea10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900">
                <a:solidFill>
                  <a:schemeClr val="dk1"/>
                </a:solidFill>
                <a:latin typeface="Open Sans"/>
                <a:ea typeface="Open Sans"/>
                <a:cs typeface="Open Sans"/>
                <a:sym typeface="Open Sans"/>
              </a:rPr>
              <a:t>memo : “spread spectrum" qui permet d'étaler le signal radio sur une largeur de bande spectrale relativement étroite. Cela permet au signal LoRa de traverser de longues distances et de pénétrer les obstacles, tels que les bâtiments et les murs, tout en maintenant une bonne qualité de signal.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4695b7b4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4695b7b4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93d7a9fc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93d7a9fc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695b7b43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4695b7b43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280a893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280a893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9fb45086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f9fb45086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4695b7b43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695b7b43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9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37.png"/><Relationship Id="rId7"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3.png"/><Relationship Id="rId10" Type="http://schemas.openxmlformats.org/officeDocument/2006/relationships/image" Target="../media/image2.png"/><Relationship Id="rId9"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5.jpg"/><Relationship Id="rId7" Type="http://schemas.openxmlformats.org/officeDocument/2006/relationships/image" Target="../media/image10.png"/><Relationship Id="rId8"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3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jpg"/><Relationship Id="rId7" Type="http://schemas.openxmlformats.org/officeDocument/2006/relationships/image" Target="../media/image1.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2.jpg"/><Relationship Id="rId7" Type="http://schemas.openxmlformats.org/officeDocument/2006/relationships/image" Target="../media/image16.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069700" y="835775"/>
            <a:ext cx="5004600" cy="702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fr"/>
              <a:t>Projet 2023 - JustFeed</a:t>
            </a:r>
            <a:endParaRPr/>
          </a:p>
        </p:txBody>
      </p:sp>
      <p:sp>
        <p:nvSpPr>
          <p:cNvPr id="63" name="Google Shape;63;p13"/>
          <p:cNvSpPr txBox="1"/>
          <p:nvPr>
            <p:ph type="ctrTitle"/>
          </p:nvPr>
        </p:nvSpPr>
        <p:spPr>
          <a:xfrm>
            <a:off x="3726325" y="3304650"/>
            <a:ext cx="3228000" cy="102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Revue finale</a:t>
            </a:r>
            <a:endParaRPr/>
          </a:p>
        </p:txBody>
      </p:sp>
      <p:sp>
        <p:nvSpPr>
          <p:cNvPr id="64" name="Google Shape;6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65" name="Google Shape;65;p13"/>
          <p:cNvSpPr txBox="1"/>
          <p:nvPr>
            <p:ph type="ctrTitle"/>
          </p:nvPr>
        </p:nvSpPr>
        <p:spPr>
          <a:xfrm>
            <a:off x="2706600" y="4513525"/>
            <a:ext cx="3730800" cy="543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fr" sz="2200"/>
              <a:t>BTS SNIR LaSalle Avignon - Matthieu SALAUN</a:t>
            </a:r>
            <a:endParaRPr sz="2200"/>
          </a:p>
        </p:txBody>
      </p:sp>
      <p:pic>
        <p:nvPicPr>
          <p:cNvPr id="66" name="Google Shape;66;p13"/>
          <p:cNvPicPr preferRelativeResize="0"/>
          <p:nvPr/>
        </p:nvPicPr>
        <p:blipFill>
          <a:blip r:embed="rId3">
            <a:alphaModFix/>
          </a:blip>
          <a:stretch>
            <a:fillRect/>
          </a:stretch>
        </p:blipFill>
        <p:spPr>
          <a:xfrm>
            <a:off x="3546250" y="1505688"/>
            <a:ext cx="2051500" cy="2132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Planification </a:t>
            </a:r>
            <a:r>
              <a:rPr lang="fr" sz="3200"/>
              <a:t>(Kanban Jira)</a:t>
            </a:r>
            <a:endParaRPr sz="3200"/>
          </a:p>
        </p:txBody>
      </p:sp>
      <p:sp>
        <p:nvSpPr>
          <p:cNvPr id="193" name="Google Shape;193;p22"/>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194" name="Google Shape;194;p22"/>
          <p:cNvPicPr preferRelativeResize="0"/>
          <p:nvPr/>
        </p:nvPicPr>
        <p:blipFill>
          <a:blip r:embed="rId3">
            <a:alphaModFix/>
          </a:blip>
          <a:stretch>
            <a:fillRect/>
          </a:stretch>
        </p:blipFill>
        <p:spPr>
          <a:xfrm>
            <a:off x="126400" y="1082425"/>
            <a:ext cx="3551454" cy="3691475"/>
          </a:xfrm>
          <a:prstGeom prst="rect">
            <a:avLst/>
          </a:prstGeom>
          <a:noFill/>
          <a:ln>
            <a:noFill/>
          </a:ln>
        </p:spPr>
      </p:pic>
      <p:pic>
        <p:nvPicPr>
          <p:cNvPr id="195" name="Google Shape;195;p22"/>
          <p:cNvPicPr preferRelativeResize="0"/>
          <p:nvPr/>
        </p:nvPicPr>
        <p:blipFill>
          <a:blip r:embed="rId4">
            <a:alphaModFix/>
          </a:blip>
          <a:stretch>
            <a:fillRect/>
          </a:stretch>
        </p:blipFill>
        <p:spPr>
          <a:xfrm>
            <a:off x="4026550" y="1082425"/>
            <a:ext cx="3551449" cy="3398064"/>
          </a:xfrm>
          <a:prstGeom prst="rect">
            <a:avLst/>
          </a:prstGeom>
          <a:noFill/>
          <a:ln>
            <a:noFill/>
          </a:ln>
        </p:spPr>
      </p:pic>
      <p:pic>
        <p:nvPicPr>
          <p:cNvPr id="196" name="Google Shape;196;p22"/>
          <p:cNvPicPr preferRelativeResize="0"/>
          <p:nvPr/>
        </p:nvPicPr>
        <p:blipFill>
          <a:blip r:embed="rId5">
            <a:alphaModFix/>
          </a:blip>
          <a:stretch>
            <a:fillRect/>
          </a:stretch>
        </p:blipFill>
        <p:spPr>
          <a:xfrm>
            <a:off x="8150150" y="208324"/>
            <a:ext cx="904474" cy="94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Partie Personnelle : Application Desktop</a:t>
            </a:r>
            <a:endParaRPr/>
          </a:p>
        </p:txBody>
      </p:sp>
      <p:sp>
        <p:nvSpPr>
          <p:cNvPr id="202" name="Google Shape;202;p23"/>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203" name="Google Shape;203;p23"/>
          <p:cNvPicPr preferRelativeResize="0"/>
          <p:nvPr/>
        </p:nvPicPr>
        <p:blipFill>
          <a:blip r:embed="rId3">
            <a:alphaModFix/>
          </a:blip>
          <a:stretch>
            <a:fillRect/>
          </a:stretch>
        </p:blipFill>
        <p:spPr>
          <a:xfrm>
            <a:off x="8150150" y="284524"/>
            <a:ext cx="904474" cy="940000"/>
          </a:xfrm>
          <a:prstGeom prst="rect">
            <a:avLst/>
          </a:prstGeom>
          <a:noFill/>
          <a:ln>
            <a:noFill/>
          </a:ln>
        </p:spPr>
      </p:pic>
      <p:pic>
        <p:nvPicPr>
          <p:cNvPr id="204" name="Google Shape;204;p23"/>
          <p:cNvPicPr preferRelativeResize="0"/>
          <p:nvPr/>
        </p:nvPicPr>
        <p:blipFill>
          <a:blip r:embed="rId4">
            <a:alphaModFix/>
          </a:blip>
          <a:stretch>
            <a:fillRect/>
          </a:stretch>
        </p:blipFill>
        <p:spPr>
          <a:xfrm>
            <a:off x="2278600" y="1731699"/>
            <a:ext cx="1680100" cy="1680100"/>
          </a:xfrm>
          <a:prstGeom prst="rect">
            <a:avLst/>
          </a:prstGeom>
          <a:noFill/>
          <a:ln>
            <a:noFill/>
          </a:ln>
        </p:spPr>
      </p:pic>
      <p:pic>
        <p:nvPicPr>
          <p:cNvPr id="205" name="Google Shape;205;p23"/>
          <p:cNvPicPr preferRelativeResize="0"/>
          <p:nvPr/>
        </p:nvPicPr>
        <p:blipFill>
          <a:blip r:embed="rId5">
            <a:alphaModFix/>
          </a:blip>
          <a:stretch>
            <a:fillRect/>
          </a:stretch>
        </p:blipFill>
        <p:spPr>
          <a:xfrm>
            <a:off x="4557250" y="1647250"/>
            <a:ext cx="1571775" cy="1764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4"/>
          <p:cNvPicPr preferRelativeResize="0"/>
          <p:nvPr/>
        </p:nvPicPr>
        <p:blipFill>
          <a:blip r:embed="rId3">
            <a:alphaModFix/>
          </a:blip>
          <a:stretch>
            <a:fillRect/>
          </a:stretch>
        </p:blipFill>
        <p:spPr>
          <a:xfrm>
            <a:off x="1696025" y="1061750"/>
            <a:ext cx="5751951" cy="3892250"/>
          </a:xfrm>
          <a:prstGeom prst="rect">
            <a:avLst/>
          </a:prstGeom>
          <a:noFill/>
          <a:ln>
            <a:noFill/>
          </a:ln>
        </p:spPr>
      </p:pic>
      <p:sp>
        <p:nvSpPr>
          <p:cNvPr id="211" name="Google Shape;211;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Diagramme des cas d’utilisation</a:t>
            </a:r>
            <a:endParaRPr/>
          </a:p>
        </p:txBody>
      </p:sp>
      <p:sp>
        <p:nvSpPr>
          <p:cNvPr id="212" name="Google Shape;212;p24"/>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213" name="Google Shape;213;p24"/>
          <p:cNvPicPr preferRelativeResize="0"/>
          <p:nvPr/>
        </p:nvPicPr>
        <p:blipFill>
          <a:blip r:embed="rId4">
            <a:alphaModFix/>
          </a:blip>
          <a:stretch>
            <a:fillRect/>
          </a:stretch>
        </p:blipFill>
        <p:spPr>
          <a:xfrm>
            <a:off x="8150150" y="208324"/>
            <a:ext cx="904474" cy="94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Diagramme de séquence système</a:t>
            </a:r>
            <a:endParaRPr/>
          </a:p>
        </p:txBody>
      </p:sp>
      <p:sp>
        <p:nvSpPr>
          <p:cNvPr id="219" name="Google Shape;219;p25"/>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220" name="Google Shape;220;p25"/>
          <p:cNvPicPr preferRelativeResize="0"/>
          <p:nvPr/>
        </p:nvPicPr>
        <p:blipFill>
          <a:blip r:embed="rId3">
            <a:alphaModFix/>
          </a:blip>
          <a:stretch>
            <a:fillRect/>
          </a:stretch>
        </p:blipFill>
        <p:spPr>
          <a:xfrm>
            <a:off x="8150150" y="208324"/>
            <a:ext cx="904474" cy="940000"/>
          </a:xfrm>
          <a:prstGeom prst="rect">
            <a:avLst/>
          </a:prstGeom>
          <a:noFill/>
          <a:ln>
            <a:noFill/>
          </a:ln>
        </p:spPr>
      </p:pic>
      <p:pic>
        <p:nvPicPr>
          <p:cNvPr id="221" name="Google Shape;221;p25"/>
          <p:cNvPicPr preferRelativeResize="0"/>
          <p:nvPr/>
        </p:nvPicPr>
        <p:blipFill>
          <a:blip r:embed="rId4">
            <a:alphaModFix/>
          </a:blip>
          <a:stretch>
            <a:fillRect/>
          </a:stretch>
        </p:blipFill>
        <p:spPr>
          <a:xfrm>
            <a:off x="2515487" y="956575"/>
            <a:ext cx="4113026" cy="402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Modélisation</a:t>
            </a:r>
            <a:r>
              <a:rPr lang="fr"/>
              <a:t> d’un distributeur</a:t>
            </a:r>
            <a:endParaRPr/>
          </a:p>
        </p:txBody>
      </p:sp>
      <p:sp>
        <p:nvSpPr>
          <p:cNvPr id="227" name="Google Shape;227;p26"/>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228" name="Google Shape;228;p26"/>
          <p:cNvPicPr preferRelativeResize="0"/>
          <p:nvPr/>
        </p:nvPicPr>
        <p:blipFill>
          <a:blip r:embed="rId3">
            <a:alphaModFix/>
          </a:blip>
          <a:stretch>
            <a:fillRect/>
          </a:stretch>
        </p:blipFill>
        <p:spPr>
          <a:xfrm>
            <a:off x="8150150" y="208324"/>
            <a:ext cx="904474" cy="940000"/>
          </a:xfrm>
          <a:prstGeom prst="rect">
            <a:avLst/>
          </a:prstGeom>
          <a:noFill/>
          <a:ln>
            <a:noFill/>
          </a:ln>
        </p:spPr>
      </p:pic>
      <p:pic>
        <p:nvPicPr>
          <p:cNvPr id="229" name="Google Shape;229;p26"/>
          <p:cNvPicPr preferRelativeResize="0"/>
          <p:nvPr/>
        </p:nvPicPr>
        <p:blipFill>
          <a:blip r:embed="rId4">
            <a:alphaModFix/>
          </a:blip>
          <a:stretch>
            <a:fillRect/>
          </a:stretch>
        </p:blipFill>
        <p:spPr>
          <a:xfrm>
            <a:off x="2376914" y="1147225"/>
            <a:ext cx="4390172" cy="3833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7"/>
          <p:cNvPicPr preferRelativeResize="0"/>
          <p:nvPr/>
        </p:nvPicPr>
        <p:blipFill>
          <a:blip r:embed="rId3">
            <a:alphaModFix/>
          </a:blip>
          <a:stretch>
            <a:fillRect/>
          </a:stretch>
        </p:blipFill>
        <p:spPr>
          <a:xfrm>
            <a:off x="590714" y="871500"/>
            <a:ext cx="7962573" cy="3992950"/>
          </a:xfrm>
          <a:prstGeom prst="rect">
            <a:avLst/>
          </a:prstGeom>
          <a:noFill/>
          <a:ln>
            <a:noFill/>
          </a:ln>
        </p:spPr>
      </p:pic>
      <p:sp>
        <p:nvSpPr>
          <p:cNvPr id="235" name="Google Shape;235;p27"/>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 La Base de données</a:t>
            </a:r>
            <a:endParaRPr/>
          </a:p>
        </p:txBody>
      </p:sp>
      <p:sp>
        <p:nvSpPr>
          <p:cNvPr id="236" name="Google Shape;236;p27"/>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sp>
        <p:nvSpPr>
          <p:cNvPr id="237" name="Google Shape;237;p27"/>
          <p:cNvSpPr/>
          <p:nvPr/>
        </p:nvSpPr>
        <p:spPr>
          <a:xfrm>
            <a:off x="2421625" y="1931000"/>
            <a:ext cx="3393900" cy="2962200"/>
          </a:xfrm>
          <a:prstGeom prst="roundRect">
            <a:avLst>
              <a:gd fmla="val 4059"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2504150" y="910350"/>
            <a:ext cx="5979300" cy="2333100"/>
          </a:xfrm>
          <a:prstGeom prst="roundRect">
            <a:avLst>
              <a:gd fmla="val 4059"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sp>
        <p:nvSpPr>
          <p:cNvPr id="244" name="Google Shape;244;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a:t>
            </a:r>
            <a:r>
              <a:rPr lang="fr"/>
              <a:t>onfigurer les distributeurs </a:t>
            </a:r>
            <a:r>
              <a:rPr lang="fr" sz="3200"/>
              <a:t>(Classes)</a:t>
            </a:r>
            <a:endParaRPr sz="3200"/>
          </a:p>
        </p:txBody>
      </p:sp>
      <p:pic>
        <p:nvPicPr>
          <p:cNvPr id="245" name="Google Shape;245;p28"/>
          <p:cNvPicPr preferRelativeResize="0"/>
          <p:nvPr/>
        </p:nvPicPr>
        <p:blipFill>
          <a:blip r:embed="rId3">
            <a:alphaModFix/>
          </a:blip>
          <a:stretch>
            <a:fillRect/>
          </a:stretch>
        </p:blipFill>
        <p:spPr>
          <a:xfrm>
            <a:off x="8150150" y="208324"/>
            <a:ext cx="904474" cy="940000"/>
          </a:xfrm>
          <a:prstGeom prst="rect">
            <a:avLst/>
          </a:prstGeom>
          <a:noFill/>
          <a:ln>
            <a:noFill/>
          </a:ln>
        </p:spPr>
      </p:pic>
      <p:pic>
        <p:nvPicPr>
          <p:cNvPr id="246" name="Google Shape;246;p28"/>
          <p:cNvPicPr preferRelativeResize="0"/>
          <p:nvPr/>
        </p:nvPicPr>
        <p:blipFill>
          <a:blip r:embed="rId4">
            <a:alphaModFix/>
          </a:blip>
          <a:stretch>
            <a:fillRect/>
          </a:stretch>
        </p:blipFill>
        <p:spPr>
          <a:xfrm>
            <a:off x="1642149" y="1111600"/>
            <a:ext cx="5859702" cy="3650875"/>
          </a:xfrm>
          <a:prstGeom prst="rect">
            <a:avLst/>
          </a:prstGeom>
          <a:noFill/>
          <a:ln>
            <a:noFill/>
          </a:ln>
        </p:spPr>
      </p:pic>
      <p:sp>
        <p:nvSpPr>
          <p:cNvPr id="247" name="Google Shape;247;p28"/>
          <p:cNvSpPr/>
          <p:nvPr/>
        </p:nvSpPr>
        <p:spPr>
          <a:xfrm>
            <a:off x="1727150" y="4150275"/>
            <a:ext cx="1023900" cy="132000"/>
          </a:xfrm>
          <a:prstGeom prst="roundRect">
            <a:avLst>
              <a:gd fmla="val 4059"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8" name="Google Shape;248;p28"/>
          <p:cNvSpPr/>
          <p:nvPr/>
        </p:nvSpPr>
        <p:spPr>
          <a:xfrm>
            <a:off x="1727150" y="4282275"/>
            <a:ext cx="1023900" cy="132000"/>
          </a:xfrm>
          <a:prstGeom prst="roundRect">
            <a:avLst>
              <a:gd fmla="val 4059"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9" name="Google Shape;249;p28"/>
          <p:cNvSpPr/>
          <p:nvPr/>
        </p:nvSpPr>
        <p:spPr>
          <a:xfrm>
            <a:off x="4280350" y="3207075"/>
            <a:ext cx="1158900" cy="585900"/>
          </a:xfrm>
          <a:prstGeom prst="roundRect">
            <a:avLst>
              <a:gd fmla="val 4059"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0" name="Google Shape;250;p28"/>
          <p:cNvSpPr/>
          <p:nvPr/>
        </p:nvSpPr>
        <p:spPr>
          <a:xfrm>
            <a:off x="6561650" y="4546525"/>
            <a:ext cx="983400" cy="201000"/>
          </a:xfrm>
          <a:prstGeom prst="roundRect">
            <a:avLst>
              <a:gd fmla="val 4059"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1" name="Google Shape;251;p28"/>
          <p:cNvSpPr/>
          <p:nvPr/>
        </p:nvSpPr>
        <p:spPr>
          <a:xfrm>
            <a:off x="6597075" y="3061225"/>
            <a:ext cx="466200" cy="132000"/>
          </a:xfrm>
          <a:prstGeom prst="roundRect">
            <a:avLst>
              <a:gd fmla="val 4059"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257" name="Google Shape;257;p29"/>
          <p:cNvPicPr preferRelativeResize="0"/>
          <p:nvPr/>
        </p:nvPicPr>
        <p:blipFill>
          <a:blip r:embed="rId3">
            <a:alphaModFix/>
          </a:blip>
          <a:stretch>
            <a:fillRect/>
          </a:stretch>
        </p:blipFill>
        <p:spPr>
          <a:xfrm>
            <a:off x="1018375" y="1158050"/>
            <a:ext cx="7107250" cy="3494605"/>
          </a:xfrm>
          <a:prstGeom prst="rect">
            <a:avLst/>
          </a:prstGeom>
          <a:noFill/>
          <a:ln>
            <a:noFill/>
          </a:ln>
        </p:spPr>
      </p:pic>
      <p:sp>
        <p:nvSpPr>
          <p:cNvPr id="258" name="Google Shape;258;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Configurer les distributeurs </a:t>
            </a:r>
            <a:r>
              <a:rPr lang="fr" sz="3200"/>
              <a:t>(I)</a:t>
            </a:r>
            <a:endParaRPr sz="3200"/>
          </a:p>
        </p:txBody>
      </p:sp>
      <p:pic>
        <p:nvPicPr>
          <p:cNvPr id="259" name="Google Shape;259;p29"/>
          <p:cNvPicPr preferRelativeResize="0"/>
          <p:nvPr/>
        </p:nvPicPr>
        <p:blipFill>
          <a:blip r:embed="rId4">
            <a:alphaModFix/>
          </a:blip>
          <a:stretch>
            <a:fillRect/>
          </a:stretch>
        </p:blipFill>
        <p:spPr>
          <a:xfrm>
            <a:off x="8150150" y="208324"/>
            <a:ext cx="904474" cy="94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fr"/>
              <a:t>Configurer les distributeurs </a:t>
            </a:r>
            <a:r>
              <a:rPr lang="fr" sz="3200"/>
              <a:t>(II)</a:t>
            </a:r>
            <a:endParaRPr sz="3200"/>
          </a:p>
        </p:txBody>
      </p:sp>
      <p:sp>
        <p:nvSpPr>
          <p:cNvPr id="265" name="Google Shape;265;p30"/>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266" name="Google Shape;266;p30"/>
          <p:cNvPicPr preferRelativeResize="0"/>
          <p:nvPr/>
        </p:nvPicPr>
        <p:blipFill>
          <a:blip r:embed="rId3">
            <a:alphaModFix/>
          </a:blip>
          <a:stretch>
            <a:fillRect/>
          </a:stretch>
        </p:blipFill>
        <p:spPr>
          <a:xfrm>
            <a:off x="8150150" y="208324"/>
            <a:ext cx="904474" cy="940000"/>
          </a:xfrm>
          <a:prstGeom prst="rect">
            <a:avLst/>
          </a:prstGeom>
          <a:noFill/>
          <a:ln>
            <a:noFill/>
          </a:ln>
        </p:spPr>
      </p:pic>
      <p:pic>
        <p:nvPicPr>
          <p:cNvPr id="267" name="Google Shape;267;p30"/>
          <p:cNvPicPr preferRelativeResize="0"/>
          <p:nvPr/>
        </p:nvPicPr>
        <p:blipFill rotWithShape="1">
          <a:blip r:embed="rId4">
            <a:alphaModFix/>
          </a:blip>
          <a:srcRect b="0" l="645" r="0" t="0"/>
          <a:stretch/>
        </p:blipFill>
        <p:spPr>
          <a:xfrm>
            <a:off x="1057962" y="1299625"/>
            <a:ext cx="7028075" cy="321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Configurer les distributeurs </a:t>
            </a:r>
            <a:r>
              <a:rPr lang="fr" sz="3200"/>
              <a:t>(</a:t>
            </a:r>
            <a:r>
              <a:rPr lang="fr" sz="3200"/>
              <a:t>IHM Desktop)</a:t>
            </a:r>
            <a:endParaRPr sz="3200"/>
          </a:p>
        </p:txBody>
      </p:sp>
      <p:sp>
        <p:nvSpPr>
          <p:cNvPr id="273" name="Google Shape;273;p31"/>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274" name="Google Shape;274;p31"/>
          <p:cNvPicPr preferRelativeResize="0"/>
          <p:nvPr/>
        </p:nvPicPr>
        <p:blipFill>
          <a:blip r:embed="rId3">
            <a:alphaModFix/>
          </a:blip>
          <a:stretch>
            <a:fillRect/>
          </a:stretch>
        </p:blipFill>
        <p:spPr>
          <a:xfrm>
            <a:off x="8150150" y="208324"/>
            <a:ext cx="904474" cy="940000"/>
          </a:xfrm>
          <a:prstGeom prst="rect">
            <a:avLst/>
          </a:prstGeom>
          <a:noFill/>
          <a:ln>
            <a:noFill/>
          </a:ln>
        </p:spPr>
      </p:pic>
      <p:pic>
        <p:nvPicPr>
          <p:cNvPr id="275" name="Google Shape;275;p31"/>
          <p:cNvPicPr preferRelativeResize="0"/>
          <p:nvPr/>
        </p:nvPicPr>
        <p:blipFill>
          <a:blip r:embed="rId4">
            <a:alphaModFix/>
          </a:blip>
          <a:stretch>
            <a:fillRect/>
          </a:stretch>
        </p:blipFill>
        <p:spPr>
          <a:xfrm>
            <a:off x="1228338" y="1485811"/>
            <a:ext cx="6687320" cy="2171877"/>
          </a:xfrm>
          <a:prstGeom prst="rect">
            <a:avLst/>
          </a:prstGeom>
          <a:noFill/>
          <a:ln>
            <a:noFill/>
          </a:ln>
        </p:spPr>
      </p:pic>
      <p:pic>
        <p:nvPicPr>
          <p:cNvPr id="276" name="Google Shape;276;p31"/>
          <p:cNvPicPr preferRelativeResize="0"/>
          <p:nvPr/>
        </p:nvPicPr>
        <p:blipFill>
          <a:blip r:embed="rId5">
            <a:alphaModFix/>
          </a:blip>
          <a:stretch>
            <a:fillRect/>
          </a:stretch>
        </p:blipFill>
        <p:spPr>
          <a:xfrm>
            <a:off x="3281363" y="2171699"/>
            <a:ext cx="2581275" cy="800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00" y="315925"/>
            <a:ext cx="8520600" cy="832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fr"/>
              <a:t>Expression du besoin</a:t>
            </a:r>
            <a:endParaRPr/>
          </a:p>
        </p:txBody>
      </p:sp>
      <p:sp>
        <p:nvSpPr>
          <p:cNvPr id="72" name="Google Shape;72;p14"/>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73" name="Google Shape;73;p14"/>
          <p:cNvPicPr preferRelativeResize="0"/>
          <p:nvPr/>
        </p:nvPicPr>
        <p:blipFill>
          <a:blip r:embed="rId3">
            <a:alphaModFix/>
          </a:blip>
          <a:stretch>
            <a:fillRect/>
          </a:stretch>
        </p:blipFill>
        <p:spPr>
          <a:xfrm>
            <a:off x="8150150" y="208324"/>
            <a:ext cx="904474" cy="940000"/>
          </a:xfrm>
          <a:prstGeom prst="rect">
            <a:avLst/>
          </a:prstGeom>
          <a:noFill/>
          <a:ln>
            <a:noFill/>
          </a:ln>
        </p:spPr>
      </p:pic>
      <p:sp>
        <p:nvSpPr>
          <p:cNvPr id="74" name="Google Shape;74;p14"/>
          <p:cNvSpPr txBox="1"/>
          <p:nvPr>
            <p:ph idx="1" type="body"/>
          </p:nvPr>
        </p:nvSpPr>
        <p:spPr>
          <a:xfrm>
            <a:off x="500450" y="1443250"/>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sz="1400">
                <a:solidFill>
                  <a:srgbClr val="1A1A1A"/>
                </a:solidFill>
                <a:latin typeface="Lato"/>
                <a:ea typeface="Lato"/>
                <a:cs typeface="Lato"/>
                <a:sym typeface="Lato"/>
              </a:rPr>
              <a:t>Faciliter la supervision et l'intervention des opérateurs sur des distributeurs</a:t>
            </a:r>
            <a:r>
              <a:rPr lang="fr" sz="1400">
                <a:solidFill>
                  <a:srgbClr val="1A1A1A"/>
                </a:solidFill>
                <a:latin typeface="Lato"/>
                <a:ea typeface="Lato"/>
                <a:cs typeface="Lato"/>
                <a:sym typeface="Lato"/>
              </a:rPr>
              <a:t> de produits secs répartis dans différents magasins situés à plusieurs dizaines de kilomètres les uns des autres.</a:t>
            </a:r>
            <a:endParaRPr sz="1400">
              <a:solidFill>
                <a:srgbClr val="1A1A1A"/>
              </a:solidFill>
              <a:latin typeface="Lato"/>
              <a:ea typeface="Lato"/>
              <a:cs typeface="Lato"/>
              <a:sym typeface="Lato"/>
            </a:endParaRPr>
          </a:p>
          <a:p>
            <a:pPr indent="0" lvl="0" marL="0" rtl="0" algn="l">
              <a:spcBef>
                <a:spcPts val="1200"/>
              </a:spcBef>
              <a:spcAft>
                <a:spcPts val="0"/>
              </a:spcAft>
              <a:buNone/>
            </a:pPr>
            <a:r>
              <a:rPr lang="fr" sz="1400">
                <a:solidFill>
                  <a:srgbClr val="1A1A1A"/>
                </a:solidFill>
                <a:latin typeface="Lato"/>
                <a:ea typeface="Lato"/>
                <a:cs typeface="Lato"/>
                <a:sym typeface="Lato"/>
              </a:rPr>
              <a:t>Le système devra permettre :</a:t>
            </a:r>
            <a:endParaRPr sz="1400">
              <a:solidFill>
                <a:srgbClr val="1A1A1A"/>
              </a:solidFill>
              <a:latin typeface="Lato"/>
              <a:ea typeface="Lato"/>
              <a:cs typeface="Lato"/>
              <a:sym typeface="Lato"/>
            </a:endParaRPr>
          </a:p>
          <a:p>
            <a:pPr indent="-317500" lvl="0" marL="457200" rtl="0" algn="l">
              <a:lnSpc>
                <a:spcPct val="150000"/>
              </a:lnSpc>
              <a:spcBef>
                <a:spcPts val="1200"/>
              </a:spcBef>
              <a:spcAft>
                <a:spcPts val="0"/>
              </a:spcAft>
              <a:buClr>
                <a:srgbClr val="1A1A1A"/>
              </a:buClr>
              <a:buSzPts val="1400"/>
              <a:buFont typeface="Lato"/>
              <a:buChar char="➢"/>
            </a:pPr>
            <a:r>
              <a:rPr lang="fr" sz="1400">
                <a:solidFill>
                  <a:srgbClr val="1A1A1A"/>
                </a:solidFill>
                <a:latin typeface="Lato"/>
                <a:ea typeface="Lato"/>
                <a:cs typeface="Lato"/>
                <a:sym typeface="Lato"/>
              </a:rPr>
              <a:t>de </a:t>
            </a:r>
            <a:r>
              <a:rPr b="1" lang="fr" sz="1400">
                <a:solidFill>
                  <a:srgbClr val="1A1A1A"/>
                </a:solidFill>
                <a:latin typeface="Lato"/>
                <a:ea typeface="Lato"/>
                <a:cs typeface="Lato"/>
                <a:sym typeface="Lato"/>
              </a:rPr>
              <a:t>visualiser à distance les états des distributeurs</a:t>
            </a:r>
            <a:r>
              <a:rPr lang="fr" sz="1400">
                <a:solidFill>
                  <a:srgbClr val="1A1A1A"/>
                </a:solidFill>
                <a:latin typeface="Lato"/>
                <a:ea typeface="Lato"/>
                <a:cs typeface="Lato"/>
                <a:sym typeface="Lato"/>
              </a:rPr>
              <a:t> (pourcentage de remplissage et hygrométrie)</a:t>
            </a:r>
            <a:endParaRPr sz="1400">
              <a:solidFill>
                <a:srgbClr val="1A1A1A"/>
              </a:solidFill>
              <a:latin typeface="Lato"/>
              <a:ea typeface="Lato"/>
              <a:cs typeface="Lato"/>
              <a:sym typeface="Lato"/>
            </a:endParaRPr>
          </a:p>
          <a:p>
            <a:pPr indent="-317500" lvl="0" marL="457200" rtl="0" algn="l">
              <a:lnSpc>
                <a:spcPct val="150000"/>
              </a:lnSpc>
              <a:spcBef>
                <a:spcPts val="0"/>
              </a:spcBef>
              <a:spcAft>
                <a:spcPts val="0"/>
              </a:spcAft>
              <a:buClr>
                <a:srgbClr val="1A1A1A"/>
              </a:buClr>
              <a:buSzPts val="1400"/>
              <a:buFont typeface="Lato"/>
              <a:buChar char="➢"/>
            </a:pPr>
            <a:r>
              <a:rPr lang="fr" sz="1400">
                <a:solidFill>
                  <a:srgbClr val="1A1A1A"/>
                </a:solidFill>
                <a:latin typeface="Lato"/>
                <a:ea typeface="Lato"/>
                <a:cs typeface="Lato"/>
                <a:sym typeface="Lato"/>
              </a:rPr>
              <a:t>de </a:t>
            </a:r>
            <a:r>
              <a:rPr b="1" lang="fr" sz="1400">
                <a:solidFill>
                  <a:srgbClr val="1A1A1A"/>
                </a:solidFill>
                <a:latin typeface="Lato"/>
                <a:ea typeface="Lato"/>
                <a:cs typeface="Lato"/>
                <a:sym typeface="Lato"/>
              </a:rPr>
              <a:t>planifier des interventions</a:t>
            </a:r>
            <a:r>
              <a:rPr lang="fr" sz="1400">
                <a:solidFill>
                  <a:srgbClr val="1A1A1A"/>
                </a:solidFill>
                <a:latin typeface="Lato"/>
                <a:ea typeface="Lato"/>
                <a:cs typeface="Lato"/>
                <a:sym typeface="Lato"/>
              </a:rPr>
              <a:t> (remplissage et/ou maintenance)</a:t>
            </a:r>
            <a:endParaRPr sz="1400">
              <a:solidFill>
                <a:srgbClr val="1A1A1A"/>
              </a:solidFill>
              <a:latin typeface="Lato"/>
              <a:ea typeface="Lato"/>
              <a:cs typeface="Lato"/>
              <a:sym typeface="Lato"/>
            </a:endParaRPr>
          </a:p>
          <a:p>
            <a:pPr indent="-317500" lvl="0" marL="457200" rtl="0" algn="l">
              <a:lnSpc>
                <a:spcPct val="150000"/>
              </a:lnSpc>
              <a:spcBef>
                <a:spcPts val="0"/>
              </a:spcBef>
              <a:spcAft>
                <a:spcPts val="0"/>
              </a:spcAft>
              <a:buClr>
                <a:srgbClr val="1A1A1A"/>
              </a:buClr>
              <a:buSzPts val="1400"/>
              <a:buFont typeface="Lato"/>
              <a:buChar char="➢"/>
            </a:pPr>
            <a:r>
              <a:rPr lang="fr" sz="1400">
                <a:solidFill>
                  <a:srgbClr val="1A1A1A"/>
                </a:solidFill>
                <a:latin typeface="Lato"/>
                <a:ea typeface="Lato"/>
                <a:cs typeface="Lato"/>
                <a:sym typeface="Lato"/>
              </a:rPr>
              <a:t>d’</a:t>
            </a:r>
            <a:r>
              <a:rPr b="1" lang="fr" sz="1400">
                <a:solidFill>
                  <a:srgbClr val="1A1A1A"/>
                </a:solidFill>
                <a:latin typeface="Lato"/>
                <a:ea typeface="Lato"/>
                <a:cs typeface="Lato"/>
                <a:sym typeface="Lato"/>
              </a:rPr>
              <a:t>optimiser les opérations sur un distributeur</a:t>
            </a:r>
            <a:r>
              <a:rPr lang="fr" sz="1400">
                <a:solidFill>
                  <a:srgbClr val="1A1A1A"/>
                </a:solidFill>
                <a:latin typeface="Lato"/>
                <a:ea typeface="Lato"/>
                <a:cs typeface="Lato"/>
                <a:sym typeface="Lato"/>
              </a:rPr>
              <a:t> (quantité à remplir, bac à dépanner sur le distributeur et le trajet)</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ph idx="1" type="body"/>
          </p:nvPr>
        </p:nvSpPr>
        <p:spPr>
          <a:xfrm>
            <a:off x="311700" y="1225225"/>
            <a:ext cx="4785900" cy="3354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100000"/>
              <a:buFont typeface="Arial"/>
              <a:buNone/>
            </a:pPr>
            <a:r>
              <a:rPr lang="fr" sz="1100">
                <a:solidFill>
                  <a:srgbClr val="808000"/>
                </a:solidFill>
                <a:latin typeface="Arial"/>
                <a:ea typeface="Arial"/>
                <a:cs typeface="Arial"/>
                <a:sym typeface="Arial"/>
              </a:rPr>
              <a:t>for</a:t>
            </a:r>
            <a:r>
              <a:rPr lang="fr" sz="1100">
                <a:latin typeface="Arial"/>
                <a:ea typeface="Arial"/>
                <a:cs typeface="Arial"/>
                <a:sym typeface="Arial"/>
              </a:rPr>
              <a:t>(</a:t>
            </a:r>
            <a:r>
              <a:rPr lang="fr" sz="1100">
                <a:solidFill>
                  <a:srgbClr val="808000"/>
                </a:solidFill>
                <a:latin typeface="Arial"/>
                <a:ea typeface="Arial"/>
                <a:cs typeface="Arial"/>
                <a:sym typeface="Arial"/>
              </a:rPr>
              <a:t>int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i</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0080"/>
                </a:solidFill>
                <a:latin typeface="Arial"/>
                <a:ea typeface="Arial"/>
                <a:cs typeface="Arial"/>
                <a:sym typeface="Arial"/>
              </a:rPr>
              <a:t>0</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i</a:t>
            </a:r>
            <a:r>
              <a:rPr lang="fr" sz="1100">
                <a:solidFill>
                  <a:srgbClr val="C0C0C0"/>
                </a:solidFill>
                <a:latin typeface="Arial"/>
                <a:ea typeface="Arial"/>
                <a:cs typeface="Arial"/>
                <a:sym typeface="Arial"/>
              </a:rPr>
              <a:t> </a:t>
            </a:r>
            <a:r>
              <a:rPr lang="fr" sz="1100">
                <a:latin typeface="Arial"/>
                <a:ea typeface="Arial"/>
                <a:cs typeface="Arial"/>
                <a:sym typeface="Arial"/>
              </a:rPr>
              <a:t>&lt;</a:t>
            </a:r>
            <a:r>
              <a:rPr lang="fr" sz="1100">
                <a:solidFill>
                  <a:srgbClr val="C0C0C0"/>
                </a:solidFill>
                <a:latin typeface="Arial"/>
                <a:ea typeface="Arial"/>
                <a:cs typeface="Arial"/>
                <a:sym typeface="Arial"/>
              </a:rPr>
              <a:t> </a:t>
            </a:r>
            <a:r>
              <a:rPr lang="fr" sz="1100">
                <a:solidFill>
                  <a:srgbClr val="800000"/>
                </a:solidFill>
                <a:latin typeface="Arial"/>
                <a:ea typeface="Arial"/>
                <a:cs typeface="Arial"/>
                <a:sym typeface="Arial"/>
              </a:rPr>
              <a:t>distributeur</a:t>
            </a:r>
            <a:r>
              <a:rPr lang="fr" sz="1100">
                <a:latin typeface="Arial"/>
                <a:ea typeface="Arial"/>
                <a:cs typeface="Arial"/>
                <a:sym typeface="Arial"/>
              </a:rPr>
              <a:t>-&gt;</a:t>
            </a:r>
            <a:r>
              <a:rPr lang="fr" sz="1100">
                <a:solidFill>
                  <a:srgbClr val="00677C"/>
                </a:solidFill>
                <a:latin typeface="Arial"/>
                <a:ea typeface="Arial"/>
                <a:cs typeface="Arial"/>
                <a:sym typeface="Arial"/>
              </a:rPr>
              <a:t>getNbBacs</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i</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800080"/>
                </a:solidFill>
                <a:latin typeface="Arial"/>
                <a:ea typeface="Arial"/>
                <a:cs typeface="Arial"/>
                <a:sym typeface="Arial"/>
              </a:rPr>
              <a:t>QString</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produit</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800000"/>
                </a:solidFill>
                <a:latin typeface="Arial"/>
                <a:ea typeface="Arial"/>
                <a:cs typeface="Arial"/>
                <a:sym typeface="Arial"/>
              </a:rPr>
              <a:t>labelsProduit</a:t>
            </a:r>
            <a:r>
              <a:rPr lang="fr" sz="1100">
                <a:latin typeface="Arial"/>
                <a:ea typeface="Arial"/>
                <a:cs typeface="Arial"/>
                <a:sym typeface="Arial"/>
              </a:rPr>
              <a:t>[</a:t>
            </a:r>
            <a:r>
              <a:rPr lang="fr" sz="1100">
                <a:solidFill>
                  <a:srgbClr val="092E64"/>
                </a:solidFill>
                <a:latin typeface="Arial"/>
                <a:ea typeface="Arial"/>
                <a:cs typeface="Arial"/>
                <a:sym typeface="Arial"/>
              </a:rPr>
              <a:t>i</a:t>
            </a:r>
            <a:r>
              <a:rPr lang="fr" sz="1100">
                <a:latin typeface="Arial"/>
                <a:ea typeface="Arial"/>
                <a:cs typeface="Arial"/>
                <a:sym typeface="Arial"/>
              </a:rPr>
              <a:t>]-&gt;</a:t>
            </a:r>
            <a:r>
              <a:rPr lang="fr" sz="1100">
                <a:solidFill>
                  <a:srgbClr val="00677C"/>
                </a:solidFill>
                <a:latin typeface="Arial"/>
                <a:ea typeface="Arial"/>
                <a:cs typeface="Arial"/>
                <a:sym typeface="Arial"/>
              </a:rPr>
              <a:t>text</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800080"/>
                </a:solidFill>
                <a:latin typeface="Arial"/>
                <a:ea typeface="Arial"/>
                <a:cs typeface="Arial"/>
                <a:sym typeface="Arial"/>
              </a:rPr>
              <a:t>QString</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requete</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"SELECT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idProduit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FROM</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Produit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WHERE</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nomProduit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produit</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800080"/>
                </a:solidFill>
                <a:latin typeface="Arial"/>
                <a:ea typeface="Arial"/>
                <a:cs typeface="Arial"/>
                <a:sym typeface="Arial"/>
              </a:rPr>
              <a:t>QString</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idProduit</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800000"/>
                </a:solidFill>
                <a:latin typeface="Arial"/>
                <a:ea typeface="Arial"/>
                <a:cs typeface="Arial"/>
                <a:sym typeface="Arial"/>
              </a:rPr>
              <a:t>baseDeDonnees</a:t>
            </a:r>
            <a:r>
              <a:rPr lang="fr" sz="1100">
                <a:latin typeface="Arial"/>
                <a:ea typeface="Arial"/>
                <a:cs typeface="Arial"/>
                <a:sym typeface="Arial"/>
              </a:rPr>
              <a:t>-&gt;</a:t>
            </a:r>
            <a:r>
              <a:rPr lang="fr" sz="1100">
                <a:solidFill>
                  <a:srgbClr val="00677C"/>
                </a:solidFill>
                <a:latin typeface="Arial"/>
                <a:ea typeface="Arial"/>
                <a:cs typeface="Arial"/>
                <a:sym typeface="Arial"/>
              </a:rPr>
              <a:t>recuperer</a:t>
            </a:r>
            <a:r>
              <a:rPr lang="fr" sz="1100">
                <a:latin typeface="Arial"/>
                <a:ea typeface="Arial"/>
                <a:cs typeface="Arial"/>
                <a:sym typeface="Arial"/>
              </a:rPr>
              <a:t>(</a:t>
            </a:r>
            <a:r>
              <a:rPr lang="fr" sz="1100">
                <a:solidFill>
                  <a:srgbClr val="092E64"/>
                </a:solidFill>
                <a:latin typeface="Arial"/>
                <a:ea typeface="Arial"/>
                <a:cs typeface="Arial"/>
                <a:sym typeface="Arial"/>
              </a:rPr>
              <a:t>requete</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idProduit</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requete</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"UPDATE</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Bac</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SET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idProduit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idProduit</a:t>
            </a:r>
            <a:r>
              <a:rPr lang="fr" sz="1100">
                <a:solidFill>
                  <a:srgbClr val="C0C0C0"/>
                </a:solidFill>
                <a:latin typeface="Arial"/>
                <a:ea typeface="Arial"/>
                <a:cs typeface="Arial"/>
                <a:sym typeface="Arial"/>
              </a:rPr>
              <a:t> </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WHERE</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idBac</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800080"/>
                </a:solidFill>
                <a:latin typeface="Arial"/>
                <a:ea typeface="Arial"/>
                <a:cs typeface="Arial"/>
                <a:sym typeface="Arial"/>
              </a:rPr>
              <a:t>QString</a:t>
            </a:r>
            <a:r>
              <a:rPr lang="fr" sz="1100">
                <a:latin typeface="Arial"/>
                <a:ea typeface="Arial"/>
                <a:cs typeface="Arial"/>
                <a:sym typeface="Arial"/>
              </a:rPr>
              <a:t>::</a:t>
            </a:r>
            <a:r>
              <a:rPr lang="fr" sz="1100">
                <a:solidFill>
                  <a:srgbClr val="00677C"/>
                </a:solidFill>
                <a:latin typeface="Arial"/>
                <a:ea typeface="Arial"/>
                <a:cs typeface="Arial"/>
                <a:sym typeface="Arial"/>
              </a:rPr>
              <a:t>number</a:t>
            </a:r>
            <a:r>
              <a:rPr lang="fr" sz="1100">
                <a:latin typeface="Arial"/>
                <a:ea typeface="Arial"/>
                <a:cs typeface="Arial"/>
                <a:sym typeface="Arial"/>
              </a:rPr>
              <a:t>(</a:t>
            </a:r>
            <a:r>
              <a:rPr lang="fr" sz="1100">
                <a:solidFill>
                  <a:srgbClr val="800000"/>
                </a:solidFill>
                <a:latin typeface="Arial"/>
                <a:ea typeface="Arial"/>
                <a:cs typeface="Arial"/>
                <a:sym typeface="Arial"/>
              </a:rPr>
              <a:t>distributeur</a:t>
            </a:r>
            <a:r>
              <a:rPr lang="fr" sz="1100">
                <a:latin typeface="Arial"/>
                <a:ea typeface="Arial"/>
                <a:cs typeface="Arial"/>
                <a:sym typeface="Arial"/>
              </a:rPr>
              <a:t>-&gt;</a:t>
            </a:r>
            <a:r>
              <a:rPr lang="fr" sz="1100">
                <a:solidFill>
                  <a:srgbClr val="00677C"/>
                </a:solidFill>
                <a:latin typeface="Arial"/>
                <a:ea typeface="Arial"/>
                <a:cs typeface="Arial"/>
                <a:sym typeface="Arial"/>
              </a:rPr>
              <a:t>getBac</a:t>
            </a:r>
            <a:r>
              <a:rPr lang="fr" sz="1100">
                <a:latin typeface="Arial"/>
                <a:ea typeface="Arial"/>
                <a:cs typeface="Arial"/>
                <a:sym typeface="Arial"/>
              </a:rPr>
              <a:t>(</a:t>
            </a:r>
            <a:r>
              <a:rPr lang="fr" sz="1100">
                <a:solidFill>
                  <a:srgbClr val="092E64"/>
                </a:solidFill>
                <a:latin typeface="Arial"/>
                <a:ea typeface="Arial"/>
                <a:cs typeface="Arial"/>
                <a:sym typeface="Arial"/>
              </a:rPr>
              <a:t>i</a:t>
            </a:r>
            <a:r>
              <a:rPr lang="fr" sz="1100">
                <a:latin typeface="Arial"/>
                <a:ea typeface="Arial"/>
                <a:cs typeface="Arial"/>
                <a:sym typeface="Arial"/>
              </a:rPr>
              <a:t>)-&gt;</a:t>
            </a:r>
            <a:r>
              <a:rPr lang="fr" sz="1100">
                <a:solidFill>
                  <a:srgbClr val="00677C"/>
                </a:solidFill>
                <a:latin typeface="Arial"/>
                <a:ea typeface="Arial"/>
                <a:cs typeface="Arial"/>
                <a:sym typeface="Arial"/>
              </a:rPr>
              <a:t>getIdBac</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800000"/>
                </a:solidFill>
                <a:latin typeface="Arial"/>
                <a:ea typeface="Arial"/>
                <a:cs typeface="Arial"/>
                <a:sym typeface="Arial"/>
              </a:rPr>
              <a:t>baseDeDonnees</a:t>
            </a:r>
            <a:r>
              <a:rPr lang="fr" sz="1100">
                <a:latin typeface="Arial"/>
                <a:ea typeface="Arial"/>
                <a:cs typeface="Arial"/>
                <a:sym typeface="Arial"/>
              </a:rPr>
              <a:t>-&gt;</a:t>
            </a:r>
            <a:r>
              <a:rPr lang="fr" sz="1100">
                <a:solidFill>
                  <a:srgbClr val="00677C"/>
                </a:solidFill>
                <a:latin typeface="Arial"/>
                <a:ea typeface="Arial"/>
                <a:cs typeface="Arial"/>
                <a:sym typeface="Arial"/>
              </a:rPr>
              <a:t>executer</a:t>
            </a:r>
            <a:r>
              <a:rPr lang="fr" sz="1100">
                <a:latin typeface="Arial"/>
                <a:ea typeface="Arial"/>
                <a:cs typeface="Arial"/>
                <a:sym typeface="Arial"/>
              </a:rPr>
              <a:t>(</a:t>
            </a:r>
            <a:r>
              <a:rPr lang="fr" sz="1100">
                <a:solidFill>
                  <a:srgbClr val="092E64"/>
                </a:solidFill>
                <a:latin typeface="Arial"/>
                <a:ea typeface="Arial"/>
                <a:cs typeface="Arial"/>
                <a:sym typeface="Arial"/>
              </a:rPr>
              <a:t>requete</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808000"/>
                </a:solidFill>
                <a:latin typeface="Arial"/>
                <a:ea typeface="Arial"/>
                <a:cs typeface="Arial"/>
                <a:sym typeface="Arial"/>
              </a:rPr>
              <a:t>int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premierIndice</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800000"/>
                </a:solidFill>
                <a:latin typeface="Arial"/>
                <a:ea typeface="Arial"/>
                <a:cs typeface="Arial"/>
                <a:sym typeface="Arial"/>
              </a:rPr>
              <a:t>labelsPrix</a:t>
            </a:r>
            <a:r>
              <a:rPr lang="fr" sz="1100">
                <a:latin typeface="Arial"/>
                <a:ea typeface="Arial"/>
                <a:cs typeface="Arial"/>
                <a:sym typeface="Arial"/>
              </a:rPr>
              <a:t>[</a:t>
            </a:r>
            <a:r>
              <a:rPr lang="fr" sz="1100">
                <a:solidFill>
                  <a:srgbClr val="092E64"/>
                </a:solidFill>
                <a:latin typeface="Arial"/>
                <a:ea typeface="Arial"/>
                <a:cs typeface="Arial"/>
                <a:sym typeface="Arial"/>
              </a:rPr>
              <a:t>i</a:t>
            </a:r>
            <a:r>
              <a:rPr lang="fr" sz="1100">
                <a:latin typeface="Arial"/>
                <a:ea typeface="Arial"/>
                <a:cs typeface="Arial"/>
                <a:sym typeface="Arial"/>
              </a:rPr>
              <a:t>]-&gt;</a:t>
            </a:r>
            <a:r>
              <a:rPr lang="fr" sz="1100">
                <a:solidFill>
                  <a:srgbClr val="00677C"/>
                </a:solidFill>
                <a:latin typeface="Arial"/>
                <a:ea typeface="Arial"/>
                <a:cs typeface="Arial"/>
                <a:sym typeface="Arial"/>
              </a:rPr>
              <a:t>text</a:t>
            </a:r>
            <a:r>
              <a:rPr lang="fr" sz="1100">
                <a:latin typeface="Arial"/>
                <a:ea typeface="Arial"/>
                <a:cs typeface="Arial"/>
                <a:sym typeface="Arial"/>
              </a:rPr>
              <a:t>().</a:t>
            </a:r>
            <a:r>
              <a:rPr lang="fr" sz="1100">
                <a:solidFill>
                  <a:srgbClr val="00677C"/>
                </a:solidFill>
                <a:latin typeface="Arial"/>
                <a:ea typeface="Arial"/>
                <a:cs typeface="Arial"/>
                <a:sym typeface="Arial"/>
              </a:rPr>
              <a:t>indexOf</a:t>
            </a:r>
            <a:r>
              <a:rPr lang="fr" sz="1100">
                <a:latin typeface="Arial"/>
                <a:ea typeface="Arial"/>
                <a:cs typeface="Arial"/>
                <a:sym typeface="Arial"/>
              </a:rPr>
              <a:t>(</a:t>
            </a:r>
            <a:r>
              <a:rPr lang="fr" sz="1100">
                <a:solidFill>
                  <a:srgbClr val="800080"/>
                </a:solidFill>
                <a:latin typeface="Arial"/>
                <a:ea typeface="Arial"/>
                <a:cs typeface="Arial"/>
                <a:sym typeface="Arial"/>
              </a:rPr>
              <a:t>QRegExp</a:t>
            </a:r>
            <a:r>
              <a:rPr lang="fr" sz="1100">
                <a:latin typeface="Arial"/>
                <a:ea typeface="Arial"/>
                <a:cs typeface="Arial"/>
                <a:sym typeface="Arial"/>
              </a:rPr>
              <a:t>(</a:t>
            </a:r>
            <a:r>
              <a:rPr lang="fr" sz="1100">
                <a:solidFill>
                  <a:srgbClr val="008000"/>
                </a:solidFill>
                <a:latin typeface="Arial"/>
                <a:ea typeface="Arial"/>
                <a:cs typeface="Arial"/>
                <a:sym typeface="Arial"/>
              </a:rPr>
              <a:t>"\\d"</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808000"/>
                </a:solidFill>
                <a:latin typeface="Arial"/>
                <a:ea typeface="Arial"/>
                <a:cs typeface="Arial"/>
                <a:sym typeface="Arial"/>
              </a:rPr>
              <a:t>int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dernierIndice</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800000"/>
                </a:solidFill>
                <a:latin typeface="Arial"/>
                <a:ea typeface="Arial"/>
                <a:cs typeface="Arial"/>
                <a:sym typeface="Arial"/>
              </a:rPr>
              <a:t>labelsPrix</a:t>
            </a:r>
            <a:r>
              <a:rPr lang="fr" sz="1100">
                <a:latin typeface="Arial"/>
                <a:ea typeface="Arial"/>
                <a:cs typeface="Arial"/>
                <a:sym typeface="Arial"/>
              </a:rPr>
              <a:t>[</a:t>
            </a:r>
            <a:r>
              <a:rPr lang="fr" sz="1100">
                <a:solidFill>
                  <a:srgbClr val="092E64"/>
                </a:solidFill>
                <a:latin typeface="Arial"/>
                <a:ea typeface="Arial"/>
                <a:cs typeface="Arial"/>
                <a:sym typeface="Arial"/>
              </a:rPr>
              <a:t>i</a:t>
            </a:r>
            <a:r>
              <a:rPr lang="fr" sz="1100">
                <a:latin typeface="Arial"/>
                <a:ea typeface="Arial"/>
                <a:cs typeface="Arial"/>
                <a:sym typeface="Arial"/>
              </a:rPr>
              <a:t>]-&gt;</a:t>
            </a:r>
            <a:r>
              <a:rPr lang="fr" sz="1100">
                <a:solidFill>
                  <a:srgbClr val="00677C"/>
                </a:solidFill>
                <a:latin typeface="Arial"/>
                <a:ea typeface="Arial"/>
                <a:cs typeface="Arial"/>
                <a:sym typeface="Arial"/>
              </a:rPr>
              <a:t>text</a:t>
            </a:r>
            <a:r>
              <a:rPr lang="fr" sz="1100">
                <a:latin typeface="Arial"/>
                <a:ea typeface="Arial"/>
                <a:cs typeface="Arial"/>
                <a:sym typeface="Arial"/>
              </a:rPr>
              <a:t>().</a:t>
            </a:r>
            <a:r>
              <a:rPr lang="fr" sz="1100">
                <a:solidFill>
                  <a:srgbClr val="00677C"/>
                </a:solidFill>
                <a:latin typeface="Arial"/>
                <a:ea typeface="Arial"/>
                <a:cs typeface="Arial"/>
                <a:sym typeface="Arial"/>
              </a:rPr>
              <a:t>lastIndexOf</a:t>
            </a:r>
            <a:r>
              <a:rPr lang="fr" sz="1100">
                <a:latin typeface="Arial"/>
                <a:ea typeface="Arial"/>
                <a:cs typeface="Arial"/>
                <a:sym typeface="Arial"/>
              </a:rPr>
              <a:t>(</a:t>
            </a:r>
            <a:r>
              <a:rPr lang="fr" sz="1100">
                <a:solidFill>
                  <a:srgbClr val="800080"/>
                </a:solidFill>
                <a:latin typeface="Arial"/>
                <a:ea typeface="Arial"/>
                <a:cs typeface="Arial"/>
                <a:sym typeface="Arial"/>
              </a:rPr>
              <a:t>QRegExp</a:t>
            </a:r>
            <a:r>
              <a:rPr lang="fr" sz="1100">
                <a:latin typeface="Arial"/>
                <a:ea typeface="Arial"/>
                <a:cs typeface="Arial"/>
                <a:sym typeface="Arial"/>
              </a:rPr>
              <a:t>(</a:t>
            </a:r>
            <a:r>
              <a:rPr lang="fr" sz="1100">
                <a:solidFill>
                  <a:srgbClr val="008000"/>
                </a:solidFill>
                <a:latin typeface="Arial"/>
                <a:ea typeface="Arial"/>
                <a:cs typeface="Arial"/>
                <a:sym typeface="Arial"/>
              </a:rPr>
              <a:t>"\\d"</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800080"/>
                </a:solidFill>
                <a:latin typeface="Arial"/>
                <a:ea typeface="Arial"/>
                <a:cs typeface="Arial"/>
                <a:sym typeface="Arial"/>
              </a:rPr>
              <a:t>QString</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prix</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800000"/>
                </a:solidFill>
                <a:latin typeface="Arial"/>
                <a:ea typeface="Arial"/>
                <a:cs typeface="Arial"/>
                <a:sym typeface="Arial"/>
              </a:rPr>
              <a:t>labelsPrix</a:t>
            </a:r>
            <a:r>
              <a:rPr lang="fr" sz="1100">
                <a:latin typeface="Arial"/>
                <a:ea typeface="Arial"/>
                <a:cs typeface="Arial"/>
                <a:sym typeface="Arial"/>
              </a:rPr>
              <a:t>[</a:t>
            </a:r>
            <a:r>
              <a:rPr lang="fr" sz="1100">
                <a:solidFill>
                  <a:srgbClr val="092E64"/>
                </a:solidFill>
                <a:latin typeface="Arial"/>
                <a:ea typeface="Arial"/>
                <a:cs typeface="Arial"/>
                <a:sym typeface="Arial"/>
              </a:rPr>
              <a:t>i</a:t>
            </a:r>
            <a:r>
              <a:rPr lang="fr" sz="1100">
                <a:latin typeface="Arial"/>
                <a:ea typeface="Arial"/>
                <a:cs typeface="Arial"/>
                <a:sym typeface="Arial"/>
              </a:rPr>
              <a:t>]-&gt;</a:t>
            </a:r>
            <a:r>
              <a:rPr lang="fr" sz="1100">
                <a:solidFill>
                  <a:srgbClr val="00677C"/>
                </a:solidFill>
                <a:latin typeface="Arial"/>
                <a:ea typeface="Arial"/>
                <a:cs typeface="Arial"/>
                <a:sym typeface="Arial"/>
              </a:rPr>
              <a:t>text</a:t>
            </a:r>
            <a:r>
              <a:rPr lang="fr" sz="1100">
                <a:latin typeface="Arial"/>
                <a:ea typeface="Arial"/>
                <a:cs typeface="Arial"/>
                <a:sym typeface="Arial"/>
              </a:rPr>
              <a:t>().</a:t>
            </a:r>
            <a:r>
              <a:rPr lang="fr" sz="1100">
                <a:solidFill>
                  <a:srgbClr val="00677C"/>
                </a:solidFill>
                <a:latin typeface="Arial"/>
                <a:ea typeface="Arial"/>
                <a:cs typeface="Arial"/>
                <a:sym typeface="Arial"/>
              </a:rPr>
              <a:t>mid</a:t>
            </a:r>
            <a:r>
              <a:rPr lang="fr" sz="1100">
                <a:latin typeface="Arial"/>
                <a:ea typeface="Arial"/>
                <a:cs typeface="Arial"/>
                <a:sym typeface="Arial"/>
              </a:rPr>
              <a:t>(</a:t>
            </a:r>
            <a:r>
              <a:rPr lang="fr" sz="1100">
                <a:solidFill>
                  <a:srgbClr val="092E64"/>
                </a:solidFill>
                <a:latin typeface="Arial"/>
                <a:ea typeface="Arial"/>
                <a:cs typeface="Arial"/>
                <a:sym typeface="Arial"/>
              </a:rPr>
              <a:t>premierIndice</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dernierIndice</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premierIndice</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0080"/>
                </a:solidFill>
                <a:latin typeface="Arial"/>
                <a:ea typeface="Arial"/>
                <a:cs typeface="Arial"/>
                <a:sym typeface="Arial"/>
              </a:rPr>
              <a:t>1</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808000"/>
                </a:solidFill>
                <a:latin typeface="Arial"/>
                <a:ea typeface="Arial"/>
                <a:cs typeface="Arial"/>
                <a:sym typeface="Arial"/>
              </a:rPr>
              <a:t>if</a:t>
            </a:r>
            <a:r>
              <a:rPr lang="fr" sz="1100">
                <a:latin typeface="Arial"/>
                <a:ea typeface="Arial"/>
                <a:cs typeface="Arial"/>
                <a:sym typeface="Arial"/>
              </a:rPr>
              <a:t>(</a:t>
            </a:r>
            <a:r>
              <a:rPr lang="fr" sz="1100">
                <a:solidFill>
                  <a:srgbClr val="800000"/>
                </a:solidFill>
                <a:latin typeface="Arial"/>
                <a:ea typeface="Arial"/>
                <a:cs typeface="Arial"/>
                <a:sym typeface="Arial"/>
              </a:rPr>
              <a:t>editionsNouveauPrix</a:t>
            </a:r>
            <a:r>
              <a:rPr lang="fr" sz="1100">
                <a:latin typeface="Arial"/>
                <a:ea typeface="Arial"/>
                <a:cs typeface="Arial"/>
                <a:sym typeface="Arial"/>
              </a:rPr>
              <a:t>[</a:t>
            </a:r>
            <a:r>
              <a:rPr lang="fr" sz="1100">
                <a:solidFill>
                  <a:srgbClr val="092E64"/>
                </a:solidFill>
                <a:latin typeface="Arial"/>
                <a:ea typeface="Arial"/>
                <a:cs typeface="Arial"/>
                <a:sym typeface="Arial"/>
              </a:rPr>
              <a:t>i</a:t>
            </a:r>
            <a:r>
              <a:rPr lang="fr" sz="1100">
                <a:latin typeface="Arial"/>
                <a:ea typeface="Arial"/>
                <a:cs typeface="Arial"/>
                <a:sym typeface="Arial"/>
              </a:rPr>
              <a:t>]-&gt;</a:t>
            </a:r>
            <a:r>
              <a:rPr lang="fr" sz="1100">
                <a:solidFill>
                  <a:srgbClr val="00677C"/>
                </a:solidFill>
                <a:latin typeface="Arial"/>
                <a:ea typeface="Arial"/>
                <a:cs typeface="Arial"/>
                <a:sym typeface="Arial"/>
              </a:rPr>
              <a:t>value</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0080"/>
                </a:solidFill>
                <a:latin typeface="Arial"/>
                <a:ea typeface="Arial"/>
                <a:cs typeface="Arial"/>
                <a:sym typeface="Arial"/>
              </a:rPr>
              <a:t>0.</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requete</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"UPDATE</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Produit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SET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prix</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prix</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WHERE</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idProduit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92E64"/>
                </a:solidFill>
                <a:latin typeface="Arial"/>
                <a:ea typeface="Arial"/>
                <a:cs typeface="Arial"/>
                <a:sym typeface="Arial"/>
              </a:rPr>
              <a:t>idProduit</a:t>
            </a:r>
            <a:r>
              <a:rPr lang="fr" sz="1100">
                <a:solidFill>
                  <a:srgbClr val="C0C0C0"/>
                </a:solidFill>
                <a:latin typeface="Arial"/>
                <a:ea typeface="Arial"/>
                <a:cs typeface="Arial"/>
                <a:sym typeface="Arial"/>
              </a:rPr>
              <a:t> </a:t>
            </a:r>
            <a:r>
              <a:rPr lang="fr" sz="1100">
                <a:latin typeface="Arial"/>
                <a:ea typeface="Arial"/>
                <a:cs typeface="Arial"/>
                <a:sym typeface="Arial"/>
              </a:rPr>
              <a:t>+</a:t>
            </a:r>
            <a:r>
              <a:rPr lang="fr" sz="1100">
                <a:solidFill>
                  <a:srgbClr val="C0C0C0"/>
                </a:solidFill>
                <a:latin typeface="Arial"/>
                <a:ea typeface="Arial"/>
                <a:cs typeface="Arial"/>
                <a:sym typeface="Arial"/>
              </a:rPr>
              <a:t> </a:t>
            </a:r>
            <a:r>
              <a:rPr lang="fr" sz="1100">
                <a:solidFill>
                  <a:srgbClr val="008000"/>
                </a:solidFill>
                <a:latin typeface="Arial"/>
                <a:ea typeface="Arial"/>
                <a:cs typeface="Arial"/>
                <a:sym typeface="Arial"/>
              </a:rPr>
              <a:t>";"</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solidFill>
                  <a:srgbClr val="800000"/>
                </a:solidFill>
                <a:latin typeface="Arial"/>
                <a:ea typeface="Arial"/>
                <a:cs typeface="Arial"/>
                <a:sym typeface="Arial"/>
              </a:rPr>
              <a:t>baseDeDonnees</a:t>
            </a:r>
            <a:r>
              <a:rPr lang="fr" sz="1100">
                <a:latin typeface="Arial"/>
                <a:ea typeface="Arial"/>
                <a:cs typeface="Arial"/>
                <a:sym typeface="Arial"/>
              </a:rPr>
              <a:t>-&gt;</a:t>
            </a:r>
            <a:r>
              <a:rPr lang="fr" sz="1100">
                <a:solidFill>
                  <a:srgbClr val="00677C"/>
                </a:solidFill>
                <a:latin typeface="Arial"/>
                <a:ea typeface="Arial"/>
                <a:cs typeface="Arial"/>
                <a:sym typeface="Arial"/>
              </a:rPr>
              <a:t>executer</a:t>
            </a:r>
            <a:r>
              <a:rPr lang="fr" sz="1100">
                <a:latin typeface="Arial"/>
                <a:ea typeface="Arial"/>
                <a:cs typeface="Arial"/>
                <a:sym typeface="Arial"/>
              </a:rPr>
              <a:t>(</a:t>
            </a:r>
            <a:r>
              <a:rPr lang="fr" sz="1100">
                <a:solidFill>
                  <a:srgbClr val="092E64"/>
                </a:solidFill>
                <a:latin typeface="Arial"/>
                <a:ea typeface="Arial"/>
                <a:cs typeface="Arial"/>
                <a:sym typeface="Arial"/>
              </a:rPr>
              <a:t>requete</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ct val="100000"/>
              <a:buFont typeface="Arial"/>
              <a:buNone/>
            </a:pPr>
            <a:r>
              <a:rPr lang="fr" sz="1100">
                <a:solidFill>
                  <a:srgbClr val="C0C0C0"/>
                </a:solidFill>
                <a:latin typeface="Arial"/>
                <a:ea typeface="Arial"/>
                <a:cs typeface="Arial"/>
                <a:sym typeface="Arial"/>
              </a:rPr>
              <a:t>   </a:t>
            </a:r>
            <a:r>
              <a:rPr lang="fr"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None/>
            </a:pPr>
            <a:r>
              <a:rPr lang="fr" sz="1100">
                <a:solidFill>
                  <a:srgbClr val="C0C0C0"/>
                </a:solidFill>
                <a:latin typeface="Arial"/>
                <a:ea typeface="Arial"/>
                <a:cs typeface="Arial"/>
                <a:sym typeface="Arial"/>
              </a:rPr>
              <a:t>   </a:t>
            </a:r>
            <a:r>
              <a:rPr lang="fr" sz="1100">
                <a:solidFill>
                  <a:srgbClr val="808000"/>
                </a:solidFill>
                <a:latin typeface="Arial"/>
                <a:ea typeface="Arial"/>
                <a:cs typeface="Arial"/>
                <a:sym typeface="Arial"/>
              </a:rPr>
              <a:t>this</a:t>
            </a:r>
            <a:r>
              <a:rPr lang="fr" sz="1100">
                <a:latin typeface="Arial"/>
                <a:ea typeface="Arial"/>
                <a:cs typeface="Arial"/>
                <a:sym typeface="Arial"/>
              </a:rPr>
              <a:t>-&gt;</a:t>
            </a:r>
            <a:r>
              <a:rPr lang="fr" sz="1100">
                <a:solidFill>
                  <a:srgbClr val="00677C"/>
                </a:solidFill>
                <a:latin typeface="Arial"/>
                <a:ea typeface="Arial"/>
                <a:cs typeface="Arial"/>
                <a:sym typeface="Arial"/>
              </a:rPr>
              <a:t>close</a:t>
            </a:r>
            <a:r>
              <a:rPr lang="fr" sz="1100">
                <a:latin typeface="Arial"/>
                <a:ea typeface="Arial"/>
                <a:cs typeface="Arial"/>
                <a:sym typeface="Arial"/>
              </a:rPr>
              <a:t>();</a:t>
            </a:r>
            <a:endParaRPr/>
          </a:p>
        </p:txBody>
      </p:sp>
      <p:sp>
        <p:nvSpPr>
          <p:cNvPr id="282" name="Google Shape;282;p32"/>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283" name="Google Shape;283;p32"/>
          <p:cNvPicPr preferRelativeResize="0"/>
          <p:nvPr/>
        </p:nvPicPr>
        <p:blipFill>
          <a:blip r:embed="rId3">
            <a:alphaModFix/>
          </a:blip>
          <a:stretch>
            <a:fillRect/>
          </a:stretch>
        </p:blipFill>
        <p:spPr>
          <a:xfrm>
            <a:off x="5043150" y="1487025"/>
            <a:ext cx="4252599" cy="2169450"/>
          </a:xfrm>
          <a:prstGeom prst="rect">
            <a:avLst/>
          </a:prstGeom>
          <a:noFill/>
          <a:ln>
            <a:noFill/>
          </a:ln>
        </p:spPr>
      </p:pic>
      <p:pic>
        <p:nvPicPr>
          <p:cNvPr id="284" name="Google Shape;284;p32"/>
          <p:cNvPicPr preferRelativeResize="0"/>
          <p:nvPr/>
        </p:nvPicPr>
        <p:blipFill>
          <a:blip r:embed="rId4">
            <a:alphaModFix/>
          </a:blip>
          <a:stretch>
            <a:fillRect/>
          </a:stretch>
        </p:blipFill>
        <p:spPr>
          <a:xfrm>
            <a:off x="3007596" y="3"/>
            <a:ext cx="4615049" cy="1498875"/>
          </a:xfrm>
          <a:prstGeom prst="rect">
            <a:avLst/>
          </a:prstGeom>
          <a:noFill/>
          <a:ln>
            <a:noFill/>
          </a:ln>
        </p:spPr>
      </p:pic>
      <p:sp>
        <p:nvSpPr>
          <p:cNvPr id="285" name="Google Shape;285;p32"/>
          <p:cNvSpPr/>
          <p:nvPr/>
        </p:nvSpPr>
        <p:spPr>
          <a:xfrm>
            <a:off x="3473675" y="467475"/>
            <a:ext cx="512700" cy="20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32"/>
          <p:cNvCxnSpPr>
            <a:stCxn id="285" idx="2"/>
          </p:cNvCxnSpPr>
          <p:nvPr/>
        </p:nvCxnSpPr>
        <p:spPr>
          <a:xfrm flipH="1">
            <a:off x="2013125" y="677175"/>
            <a:ext cx="1716900" cy="932400"/>
          </a:xfrm>
          <a:prstGeom prst="straightConnector1">
            <a:avLst/>
          </a:prstGeom>
          <a:noFill/>
          <a:ln cap="flat" cmpd="sng" w="9525">
            <a:solidFill>
              <a:schemeClr val="dk2"/>
            </a:solidFill>
            <a:prstDash val="solid"/>
            <a:round/>
            <a:headEnd len="med" w="med" type="none"/>
            <a:tailEnd len="med" w="med" type="triangle"/>
          </a:ln>
        </p:spPr>
      </p:cxnSp>
      <p:sp>
        <p:nvSpPr>
          <p:cNvPr id="287" name="Google Shape;287;p32"/>
          <p:cNvSpPr/>
          <p:nvPr/>
        </p:nvSpPr>
        <p:spPr>
          <a:xfrm>
            <a:off x="7071100" y="2862525"/>
            <a:ext cx="706800" cy="20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 name="Google Shape;288;p32"/>
          <p:cNvCxnSpPr>
            <a:stCxn id="287" idx="1"/>
          </p:cNvCxnSpPr>
          <p:nvPr/>
        </p:nvCxnSpPr>
        <p:spPr>
          <a:xfrm rot="10800000">
            <a:off x="1360300" y="1834875"/>
            <a:ext cx="5710800" cy="113250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p32"/>
          <p:cNvSpPr/>
          <p:nvPr/>
        </p:nvSpPr>
        <p:spPr>
          <a:xfrm>
            <a:off x="564825" y="2640350"/>
            <a:ext cx="4392900" cy="1176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32"/>
          <p:cNvCxnSpPr/>
          <p:nvPr/>
        </p:nvCxnSpPr>
        <p:spPr>
          <a:xfrm flipH="1">
            <a:off x="2074850" y="618825"/>
            <a:ext cx="4203900" cy="2106000"/>
          </a:xfrm>
          <a:prstGeom prst="straightConnector1">
            <a:avLst/>
          </a:prstGeom>
          <a:noFill/>
          <a:ln cap="flat" cmpd="sng" w="9525">
            <a:solidFill>
              <a:schemeClr val="dk2"/>
            </a:solidFill>
            <a:prstDash val="solid"/>
            <a:round/>
            <a:headEnd len="med" w="med" type="none"/>
            <a:tailEnd len="med" w="med" type="triangle"/>
          </a:ln>
        </p:spPr>
      </p:cxnSp>
      <p:cxnSp>
        <p:nvCxnSpPr>
          <p:cNvPr id="291" name="Google Shape;291;p32"/>
          <p:cNvCxnSpPr/>
          <p:nvPr/>
        </p:nvCxnSpPr>
        <p:spPr>
          <a:xfrm flipH="1">
            <a:off x="4988300" y="3294750"/>
            <a:ext cx="2113800" cy="158400"/>
          </a:xfrm>
          <a:prstGeom prst="straightConnector1">
            <a:avLst/>
          </a:prstGeom>
          <a:noFill/>
          <a:ln cap="flat" cmpd="sng" w="9525">
            <a:solidFill>
              <a:schemeClr val="dk2"/>
            </a:solidFill>
            <a:prstDash val="solid"/>
            <a:round/>
            <a:headEnd len="med" w="med" type="none"/>
            <a:tailEnd len="med" w="med" type="triangle"/>
          </a:ln>
        </p:spPr>
      </p:cxnSp>
      <p:sp>
        <p:nvSpPr>
          <p:cNvPr id="292" name="Google Shape;292;p32"/>
          <p:cNvSpPr/>
          <p:nvPr/>
        </p:nvSpPr>
        <p:spPr>
          <a:xfrm>
            <a:off x="7071100" y="3232475"/>
            <a:ext cx="706800" cy="11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a:off x="7071100" y="2260825"/>
            <a:ext cx="706800" cy="20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32"/>
          <p:cNvCxnSpPr>
            <a:stCxn id="293" idx="1"/>
          </p:cNvCxnSpPr>
          <p:nvPr/>
        </p:nvCxnSpPr>
        <p:spPr>
          <a:xfrm flipH="1">
            <a:off x="3856300" y="2365675"/>
            <a:ext cx="3214800" cy="2670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32"/>
          <p:cNvSpPr txBox="1"/>
          <p:nvPr/>
        </p:nvSpPr>
        <p:spPr>
          <a:xfrm>
            <a:off x="31725" y="211075"/>
            <a:ext cx="261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Open Sans"/>
                <a:ea typeface="Open Sans"/>
                <a:cs typeface="Open Sans"/>
                <a:sym typeface="Open Sans"/>
              </a:rPr>
              <a:t>méthode</a:t>
            </a:r>
            <a:r>
              <a:rPr lang="fr">
                <a:latin typeface="Open Sans"/>
                <a:ea typeface="Open Sans"/>
                <a:cs typeface="Open Sans"/>
                <a:sym typeface="Open Sans"/>
              </a:rPr>
              <a:t>  : </a:t>
            </a:r>
            <a:endParaRPr>
              <a:latin typeface="Open Sans"/>
              <a:ea typeface="Open Sans"/>
              <a:cs typeface="Open Sans"/>
              <a:sym typeface="Open Sans"/>
            </a:endParaRPr>
          </a:p>
          <a:p>
            <a:pPr indent="0" lvl="0" marL="0" rtl="0" algn="l">
              <a:spcBef>
                <a:spcPts val="0"/>
              </a:spcBef>
              <a:spcAft>
                <a:spcPts val="0"/>
              </a:spcAft>
              <a:buNone/>
            </a:pPr>
            <a:r>
              <a:rPr lang="fr" sz="1100">
                <a:solidFill>
                  <a:srgbClr val="808000"/>
                </a:solidFill>
              </a:rPr>
              <a:t>void</a:t>
            </a:r>
            <a:r>
              <a:rPr lang="fr" sz="1100">
                <a:solidFill>
                  <a:srgbClr val="C0C0C0"/>
                </a:solidFill>
              </a:rPr>
              <a:t> </a:t>
            </a:r>
            <a:r>
              <a:rPr lang="fr" sz="1100">
                <a:solidFill>
                  <a:srgbClr val="800080"/>
                </a:solidFill>
              </a:rPr>
              <a:t>ConfigurationDistributeur</a:t>
            </a:r>
            <a:r>
              <a:rPr lang="fr" sz="1100">
                <a:solidFill>
                  <a:schemeClr val="dk1"/>
                </a:solidFill>
              </a:rPr>
              <a:t>::</a:t>
            </a:r>
            <a:r>
              <a:rPr lang="fr" sz="1100">
                <a:solidFill>
                  <a:srgbClr val="00677C"/>
                </a:solidFill>
              </a:rPr>
              <a:t>valider</a:t>
            </a:r>
            <a:r>
              <a:rPr lang="fr" sz="1100">
                <a:solidFill>
                  <a:schemeClr val="dk1"/>
                </a:solidFill>
              </a:rPr>
              <a:t>()</a:t>
            </a:r>
            <a:endParaRPr>
              <a:latin typeface="Open Sans"/>
              <a:ea typeface="Open Sans"/>
              <a:cs typeface="Open Sans"/>
              <a:sym typeface="Open Sans"/>
            </a:endParaRPr>
          </a:p>
        </p:txBody>
      </p:sp>
      <p:pic>
        <p:nvPicPr>
          <p:cNvPr id="296" name="Google Shape;296;p32"/>
          <p:cNvPicPr preferRelativeResize="0"/>
          <p:nvPr/>
        </p:nvPicPr>
        <p:blipFill>
          <a:blip r:embed="rId5">
            <a:alphaModFix/>
          </a:blip>
          <a:stretch>
            <a:fillRect/>
          </a:stretch>
        </p:blipFill>
        <p:spPr>
          <a:xfrm>
            <a:off x="8150150" y="208324"/>
            <a:ext cx="904474" cy="94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88"/>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9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93"/>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sp>
        <p:nvSpPr>
          <p:cNvPr id="302" name="Google Shape;302;p33"/>
          <p:cNvSpPr txBox="1"/>
          <p:nvPr/>
        </p:nvSpPr>
        <p:spPr>
          <a:xfrm>
            <a:off x="346100" y="0"/>
            <a:ext cx="27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03" name="Google Shape;303;p33"/>
          <p:cNvPicPr preferRelativeResize="0"/>
          <p:nvPr/>
        </p:nvPicPr>
        <p:blipFill>
          <a:blip r:embed="rId3">
            <a:alphaModFix/>
          </a:blip>
          <a:stretch>
            <a:fillRect/>
          </a:stretch>
        </p:blipFill>
        <p:spPr>
          <a:xfrm>
            <a:off x="8150150" y="208324"/>
            <a:ext cx="904474" cy="940000"/>
          </a:xfrm>
          <a:prstGeom prst="rect">
            <a:avLst/>
          </a:prstGeom>
          <a:noFill/>
          <a:ln>
            <a:noFill/>
          </a:ln>
        </p:spPr>
      </p:pic>
      <p:sp>
        <p:nvSpPr>
          <p:cNvPr id="304" name="Google Shape;304;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Planifier une intervention </a:t>
            </a:r>
            <a:r>
              <a:rPr lang="fr" sz="3200"/>
              <a:t>(Classes)</a:t>
            </a:r>
            <a:endParaRPr sz="3200"/>
          </a:p>
        </p:txBody>
      </p:sp>
      <p:pic>
        <p:nvPicPr>
          <p:cNvPr id="305" name="Google Shape;305;p33"/>
          <p:cNvPicPr preferRelativeResize="0"/>
          <p:nvPr/>
        </p:nvPicPr>
        <p:blipFill>
          <a:blip r:embed="rId4">
            <a:alphaModFix/>
          </a:blip>
          <a:stretch>
            <a:fillRect/>
          </a:stretch>
        </p:blipFill>
        <p:spPr>
          <a:xfrm>
            <a:off x="1428888" y="1006400"/>
            <a:ext cx="6286223" cy="3760076"/>
          </a:xfrm>
          <a:prstGeom prst="rect">
            <a:avLst/>
          </a:prstGeom>
          <a:noFill/>
          <a:ln>
            <a:noFill/>
          </a:ln>
        </p:spPr>
      </p:pic>
      <p:sp>
        <p:nvSpPr>
          <p:cNvPr id="306" name="Google Shape;306;p33"/>
          <p:cNvSpPr/>
          <p:nvPr/>
        </p:nvSpPr>
        <p:spPr>
          <a:xfrm>
            <a:off x="1744475" y="4206350"/>
            <a:ext cx="904500" cy="153600"/>
          </a:xfrm>
          <a:prstGeom prst="roundRect">
            <a:avLst>
              <a:gd fmla="val 4059"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7" name="Google Shape;307;p33"/>
          <p:cNvSpPr/>
          <p:nvPr/>
        </p:nvSpPr>
        <p:spPr>
          <a:xfrm>
            <a:off x="4321000" y="2417650"/>
            <a:ext cx="986400" cy="260100"/>
          </a:xfrm>
          <a:prstGeom prst="roundRect">
            <a:avLst>
              <a:gd fmla="val 4059"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8" name="Google Shape;308;p33"/>
          <p:cNvSpPr/>
          <p:nvPr/>
        </p:nvSpPr>
        <p:spPr>
          <a:xfrm>
            <a:off x="6695525" y="4007450"/>
            <a:ext cx="986400" cy="104100"/>
          </a:xfrm>
          <a:prstGeom prst="roundRect">
            <a:avLst>
              <a:gd fmla="val 4059"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sp>
        <p:nvSpPr>
          <p:cNvPr id="314" name="Google Shape;314;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a:t>
            </a:r>
            <a:r>
              <a:rPr lang="fr"/>
              <a:t>lanifier une intervention</a:t>
            </a:r>
            <a:endParaRPr/>
          </a:p>
        </p:txBody>
      </p:sp>
      <p:pic>
        <p:nvPicPr>
          <p:cNvPr id="315" name="Google Shape;315;p34"/>
          <p:cNvPicPr preferRelativeResize="0"/>
          <p:nvPr/>
        </p:nvPicPr>
        <p:blipFill>
          <a:blip r:embed="rId3">
            <a:alphaModFix/>
          </a:blip>
          <a:stretch>
            <a:fillRect/>
          </a:stretch>
        </p:blipFill>
        <p:spPr>
          <a:xfrm>
            <a:off x="885975" y="1116250"/>
            <a:ext cx="8081775" cy="2615350"/>
          </a:xfrm>
          <a:prstGeom prst="rect">
            <a:avLst/>
          </a:prstGeom>
          <a:noFill/>
          <a:ln>
            <a:noFill/>
          </a:ln>
        </p:spPr>
      </p:pic>
      <p:pic>
        <p:nvPicPr>
          <p:cNvPr id="316" name="Google Shape;316;p34"/>
          <p:cNvPicPr preferRelativeResize="0"/>
          <p:nvPr/>
        </p:nvPicPr>
        <p:blipFill>
          <a:blip r:embed="rId4">
            <a:alphaModFix/>
          </a:blip>
          <a:stretch>
            <a:fillRect/>
          </a:stretch>
        </p:blipFill>
        <p:spPr>
          <a:xfrm>
            <a:off x="8150150" y="208324"/>
            <a:ext cx="904474" cy="94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322" name="Google Shape;322;p35"/>
          <p:cNvPicPr preferRelativeResize="0"/>
          <p:nvPr/>
        </p:nvPicPr>
        <p:blipFill>
          <a:blip r:embed="rId3">
            <a:alphaModFix/>
          </a:blip>
          <a:stretch>
            <a:fillRect/>
          </a:stretch>
        </p:blipFill>
        <p:spPr>
          <a:xfrm>
            <a:off x="649550" y="100875"/>
            <a:ext cx="7818675" cy="4480800"/>
          </a:xfrm>
          <a:prstGeom prst="rect">
            <a:avLst/>
          </a:prstGeom>
          <a:noFill/>
          <a:ln>
            <a:noFill/>
          </a:ln>
        </p:spPr>
      </p:pic>
      <p:pic>
        <p:nvPicPr>
          <p:cNvPr id="323" name="Google Shape;323;p35"/>
          <p:cNvPicPr preferRelativeResize="0"/>
          <p:nvPr/>
        </p:nvPicPr>
        <p:blipFill>
          <a:blip r:embed="rId4">
            <a:alphaModFix/>
          </a:blip>
          <a:stretch>
            <a:fillRect/>
          </a:stretch>
        </p:blipFill>
        <p:spPr>
          <a:xfrm>
            <a:off x="8150150" y="208324"/>
            <a:ext cx="904474" cy="94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329" name="Google Shape;329;p36"/>
          <p:cNvPicPr preferRelativeResize="0"/>
          <p:nvPr/>
        </p:nvPicPr>
        <p:blipFill>
          <a:blip r:embed="rId3">
            <a:alphaModFix/>
          </a:blip>
          <a:stretch>
            <a:fillRect/>
          </a:stretch>
        </p:blipFill>
        <p:spPr>
          <a:xfrm>
            <a:off x="313625" y="459475"/>
            <a:ext cx="7893575" cy="3763225"/>
          </a:xfrm>
          <a:prstGeom prst="rect">
            <a:avLst/>
          </a:prstGeom>
          <a:noFill/>
          <a:ln>
            <a:noFill/>
          </a:ln>
        </p:spPr>
      </p:pic>
      <p:pic>
        <p:nvPicPr>
          <p:cNvPr id="330" name="Google Shape;330;p36"/>
          <p:cNvPicPr preferRelativeResize="0"/>
          <p:nvPr/>
        </p:nvPicPr>
        <p:blipFill>
          <a:blip r:embed="rId4">
            <a:alphaModFix/>
          </a:blip>
          <a:stretch>
            <a:fillRect/>
          </a:stretch>
        </p:blipFill>
        <p:spPr>
          <a:xfrm>
            <a:off x="8150150" y="208324"/>
            <a:ext cx="904474" cy="940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7"/>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sp>
        <p:nvSpPr>
          <p:cNvPr id="336" name="Google Shape;336;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Planifier une intervention </a:t>
            </a:r>
            <a:r>
              <a:rPr lang="fr" sz="3200"/>
              <a:t>(</a:t>
            </a:r>
            <a:r>
              <a:rPr lang="fr" sz="3200"/>
              <a:t>IHM Desktop)</a:t>
            </a:r>
            <a:endParaRPr sz="3200"/>
          </a:p>
        </p:txBody>
      </p:sp>
      <p:pic>
        <p:nvPicPr>
          <p:cNvPr id="337" name="Google Shape;337;p37"/>
          <p:cNvPicPr preferRelativeResize="0"/>
          <p:nvPr/>
        </p:nvPicPr>
        <p:blipFill>
          <a:blip r:embed="rId3">
            <a:alphaModFix/>
          </a:blip>
          <a:stretch>
            <a:fillRect/>
          </a:stretch>
        </p:blipFill>
        <p:spPr>
          <a:xfrm>
            <a:off x="8150150" y="208324"/>
            <a:ext cx="904474" cy="940000"/>
          </a:xfrm>
          <a:prstGeom prst="rect">
            <a:avLst/>
          </a:prstGeom>
          <a:noFill/>
          <a:ln>
            <a:noFill/>
          </a:ln>
        </p:spPr>
      </p:pic>
      <p:pic>
        <p:nvPicPr>
          <p:cNvPr id="338" name="Google Shape;338;p37"/>
          <p:cNvPicPr preferRelativeResize="0"/>
          <p:nvPr/>
        </p:nvPicPr>
        <p:blipFill>
          <a:blip r:embed="rId4">
            <a:alphaModFix/>
          </a:blip>
          <a:stretch>
            <a:fillRect/>
          </a:stretch>
        </p:blipFill>
        <p:spPr>
          <a:xfrm>
            <a:off x="38850" y="1080461"/>
            <a:ext cx="9143998" cy="787427"/>
          </a:xfrm>
          <a:prstGeom prst="rect">
            <a:avLst/>
          </a:prstGeom>
          <a:noFill/>
          <a:ln>
            <a:noFill/>
          </a:ln>
        </p:spPr>
      </p:pic>
      <p:pic>
        <p:nvPicPr>
          <p:cNvPr id="339" name="Google Shape;339;p37"/>
          <p:cNvPicPr preferRelativeResize="0"/>
          <p:nvPr/>
        </p:nvPicPr>
        <p:blipFill>
          <a:blip r:embed="rId5">
            <a:alphaModFix/>
          </a:blip>
          <a:stretch>
            <a:fillRect/>
          </a:stretch>
        </p:blipFill>
        <p:spPr>
          <a:xfrm>
            <a:off x="6407100" y="2036463"/>
            <a:ext cx="2647525" cy="1070575"/>
          </a:xfrm>
          <a:prstGeom prst="rect">
            <a:avLst/>
          </a:prstGeom>
          <a:noFill/>
          <a:ln>
            <a:noFill/>
          </a:ln>
        </p:spPr>
      </p:pic>
      <p:sp>
        <p:nvSpPr>
          <p:cNvPr id="340" name="Google Shape;340;p37"/>
          <p:cNvSpPr/>
          <p:nvPr/>
        </p:nvSpPr>
        <p:spPr>
          <a:xfrm>
            <a:off x="7592950" y="1252175"/>
            <a:ext cx="380100" cy="57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8412350" y="2301400"/>
            <a:ext cx="608700" cy="31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37"/>
          <p:cNvPicPr preferRelativeResize="0"/>
          <p:nvPr/>
        </p:nvPicPr>
        <p:blipFill>
          <a:blip r:embed="rId6">
            <a:alphaModFix/>
          </a:blip>
          <a:stretch>
            <a:fillRect/>
          </a:stretch>
        </p:blipFill>
        <p:spPr>
          <a:xfrm>
            <a:off x="152400" y="2020289"/>
            <a:ext cx="5320132" cy="2490537"/>
          </a:xfrm>
          <a:prstGeom prst="rect">
            <a:avLst/>
          </a:prstGeom>
          <a:noFill/>
          <a:ln>
            <a:noFill/>
          </a:ln>
        </p:spPr>
      </p:pic>
      <p:pic>
        <p:nvPicPr>
          <p:cNvPr id="343" name="Google Shape;343;p37"/>
          <p:cNvPicPr preferRelativeResize="0"/>
          <p:nvPr/>
        </p:nvPicPr>
        <p:blipFill>
          <a:blip r:embed="rId7">
            <a:alphaModFix/>
          </a:blip>
          <a:stretch>
            <a:fillRect/>
          </a:stretch>
        </p:blipFill>
        <p:spPr>
          <a:xfrm>
            <a:off x="963625" y="1252174"/>
            <a:ext cx="3921750" cy="3606950"/>
          </a:xfrm>
          <a:prstGeom prst="rect">
            <a:avLst/>
          </a:prstGeom>
          <a:noFill/>
          <a:ln>
            <a:noFill/>
          </a:ln>
        </p:spPr>
      </p:pic>
      <p:sp>
        <p:nvSpPr>
          <p:cNvPr id="344" name="Google Shape;344;p37"/>
          <p:cNvSpPr txBox="1"/>
          <p:nvPr/>
        </p:nvSpPr>
        <p:spPr>
          <a:xfrm>
            <a:off x="5962075" y="3223500"/>
            <a:ext cx="258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Open Sans"/>
                <a:ea typeface="Open Sans"/>
                <a:cs typeface="Open Sans"/>
                <a:sym typeface="Open Sans"/>
              </a:rPr>
              <a:t>Une intervention correspond à un distributeur</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4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2"/>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Visualiser une intervention</a:t>
            </a:r>
            <a:endParaRPr/>
          </a:p>
        </p:txBody>
      </p:sp>
      <p:sp>
        <p:nvSpPr>
          <p:cNvPr id="350" name="Google Shape;350;p38"/>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351" name="Google Shape;351;p38"/>
          <p:cNvPicPr preferRelativeResize="0"/>
          <p:nvPr/>
        </p:nvPicPr>
        <p:blipFill>
          <a:blip r:embed="rId3">
            <a:alphaModFix/>
          </a:blip>
          <a:stretch>
            <a:fillRect/>
          </a:stretch>
        </p:blipFill>
        <p:spPr>
          <a:xfrm>
            <a:off x="8150150" y="208324"/>
            <a:ext cx="904474" cy="940000"/>
          </a:xfrm>
          <a:prstGeom prst="rect">
            <a:avLst/>
          </a:prstGeom>
          <a:noFill/>
          <a:ln>
            <a:noFill/>
          </a:ln>
        </p:spPr>
      </p:pic>
      <p:pic>
        <p:nvPicPr>
          <p:cNvPr id="352" name="Google Shape;352;p38"/>
          <p:cNvPicPr preferRelativeResize="0"/>
          <p:nvPr/>
        </p:nvPicPr>
        <p:blipFill>
          <a:blip r:embed="rId4">
            <a:alphaModFix/>
          </a:blip>
          <a:stretch>
            <a:fillRect/>
          </a:stretch>
        </p:blipFill>
        <p:spPr>
          <a:xfrm>
            <a:off x="2464175" y="1195213"/>
            <a:ext cx="4215644" cy="34200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fr"/>
              <a:t>Visualiser une intervention </a:t>
            </a:r>
            <a:r>
              <a:rPr lang="fr" sz="3200"/>
              <a:t>(IHM Desktop)</a:t>
            </a:r>
            <a:endParaRPr sz="3200"/>
          </a:p>
        </p:txBody>
      </p:sp>
      <p:sp>
        <p:nvSpPr>
          <p:cNvPr id="358" name="Google Shape;358;p39"/>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359" name="Google Shape;359;p39"/>
          <p:cNvPicPr preferRelativeResize="0"/>
          <p:nvPr/>
        </p:nvPicPr>
        <p:blipFill>
          <a:blip r:embed="rId3">
            <a:alphaModFix/>
          </a:blip>
          <a:stretch>
            <a:fillRect/>
          </a:stretch>
        </p:blipFill>
        <p:spPr>
          <a:xfrm>
            <a:off x="8150150" y="208324"/>
            <a:ext cx="904474" cy="940000"/>
          </a:xfrm>
          <a:prstGeom prst="rect">
            <a:avLst/>
          </a:prstGeom>
          <a:noFill/>
          <a:ln>
            <a:noFill/>
          </a:ln>
        </p:spPr>
      </p:pic>
      <p:pic>
        <p:nvPicPr>
          <p:cNvPr id="360" name="Google Shape;360;p39"/>
          <p:cNvPicPr preferRelativeResize="0"/>
          <p:nvPr/>
        </p:nvPicPr>
        <p:blipFill>
          <a:blip r:embed="rId4">
            <a:alphaModFix/>
          </a:blip>
          <a:stretch>
            <a:fillRect/>
          </a:stretch>
        </p:blipFill>
        <p:spPr>
          <a:xfrm>
            <a:off x="152400" y="1300724"/>
            <a:ext cx="8839198" cy="7788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0"/>
          <p:cNvSpPr txBox="1"/>
          <p:nvPr>
            <p:ph type="title"/>
          </p:nvPr>
        </p:nvSpPr>
        <p:spPr>
          <a:xfrm>
            <a:off x="319375" y="76200"/>
            <a:ext cx="6753000" cy="613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fr"/>
              <a:t>Visualiser une intervention </a:t>
            </a:r>
            <a:r>
              <a:rPr lang="fr" sz="3200"/>
              <a:t>(IHM Desktop)</a:t>
            </a:r>
            <a:endParaRPr/>
          </a:p>
        </p:txBody>
      </p:sp>
      <p:sp>
        <p:nvSpPr>
          <p:cNvPr id="366" name="Google Shape;366;p40"/>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367" name="Google Shape;367;p40"/>
          <p:cNvPicPr preferRelativeResize="0"/>
          <p:nvPr/>
        </p:nvPicPr>
        <p:blipFill>
          <a:blip r:embed="rId3">
            <a:alphaModFix/>
          </a:blip>
          <a:stretch>
            <a:fillRect/>
          </a:stretch>
        </p:blipFill>
        <p:spPr>
          <a:xfrm>
            <a:off x="8150150" y="132124"/>
            <a:ext cx="904474" cy="940000"/>
          </a:xfrm>
          <a:prstGeom prst="rect">
            <a:avLst/>
          </a:prstGeom>
          <a:noFill/>
          <a:ln>
            <a:noFill/>
          </a:ln>
        </p:spPr>
      </p:pic>
      <p:pic>
        <p:nvPicPr>
          <p:cNvPr id="368" name="Google Shape;368;p40"/>
          <p:cNvPicPr preferRelativeResize="0"/>
          <p:nvPr/>
        </p:nvPicPr>
        <p:blipFill>
          <a:blip r:embed="rId4">
            <a:alphaModFix/>
          </a:blip>
          <a:stretch>
            <a:fillRect/>
          </a:stretch>
        </p:blipFill>
        <p:spPr>
          <a:xfrm>
            <a:off x="2700475" y="1185699"/>
            <a:ext cx="6138727" cy="3142602"/>
          </a:xfrm>
          <a:prstGeom prst="rect">
            <a:avLst/>
          </a:prstGeom>
          <a:noFill/>
          <a:ln>
            <a:noFill/>
          </a:ln>
        </p:spPr>
      </p:pic>
      <p:sp>
        <p:nvSpPr>
          <p:cNvPr id="369" name="Google Shape;369;p40"/>
          <p:cNvSpPr/>
          <p:nvPr/>
        </p:nvSpPr>
        <p:spPr>
          <a:xfrm>
            <a:off x="7032175" y="4134750"/>
            <a:ext cx="1880400" cy="256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2864650" y="1420150"/>
            <a:ext cx="5822400" cy="329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a:off x="2691600" y="2443500"/>
            <a:ext cx="5373900" cy="1419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40"/>
          <p:cNvCxnSpPr>
            <a:stCxn id="370" idx="1"/>
          </p:cNvCxnSpPr>
          <p:nvPr/>
        </p:nvCxnSpPr>
        <p:spPr>
          <a:xfrm flipH="1" rot="10800000">
            <a:off x="2864650" y="995950"/>
            <a:ext cx="702300" cy="58890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40"/>
          <p:cNvSpPr txBox="1"/>
          <p:nvPr/>
        </p:nvSpPr>
        <p:spPr>
          <a:xfrm>
            <a:off x="3512525" y="700550"/>
            <a:ext cx="193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Open Sans"/>
                <a:ea typeface="Open Sans"/>
                <a:cs typeface="Open Sans"/>
                <a:sym typeface="Open Sans"/>
              </a:rPr>
              <a:t>Détail de l’intervention</a:t>
            </a:r>
            <a:endParaRPr sz="1200">
              <a:latin typeface="Open Sans"/>
              <a:ea typeface="Open Sans"/>
              <a:cs typeface="Open Sans"/>
              <a:sym typeface="Open Sans"/>
            </a:endParaRPr>
          </a:p>
        </p:txBody>
      </p:sp>
      <p:sp>
        <p:nvSpPr>
          <p:cNvPr id="374" name="Google Shape;374;p40"/>
          <p:cNvSpPr txBox="1"/>
          <p:nvPr/>
        </p:nvSpPr>
        <p:spPr>
          <a:xfrm>
            <a:off x="106425" y="2686600"/>
            <a:ext cx="193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Open Sans"/>
                <a:ea typeface="Open Sans"/>
                <a:cs typeface="Open Sans"/>
                <a:sym typeface="Open Sans"/>
              </a:rPr>
              <a:t>Détail des Approvisionnements</a:t>
            </a:r>
            <a:endParaRPr sz="1200">
              <a:latin typeface="Open Sans"/>
              <a:ea typeface="Open Sans"/>
              <a:cs typeface="Open Sans"/>
              <a:sym typeface="Open Sans"/>
            </a:endParaRPr>
          </a:p>
        </p:txBody>
      </p:sp>
      <p:cxnSp>
        <p:nvCxnSpPr>
          <p:cNvPr id="375" name="Google Shape;375;p40"/>
          <p:cNvCxnSpPr>
            <a:stCxn id="371" idx="1"/>
            <a:endCxn id="374" idx="3"/>
          </p:cNvCxnSpPr>
          <p:nvPr/>
        </p:nvCxnSpPr>
        <p:spPr>
          <a:xfrm rot="10800000">
            <a:off x="2041200" y="2963550"/>
            <a:ext cx="650400" cy="189600"/>
          </a:xfrm>
          <a:prstGeom prst="straightConnector1">
            <a:avLst/>
          </a:prstGeom>
          <a:noFill/>
          <a:ln cap="flat" cmpd="sng" w="9525">
            <a:solidFill>
              <a:schemeClr val="dk2"/>
            </a:solidFill>
            <a:prstDash val="solid"/>
            <a:round/>
            <a:headEnd len="med" w="med" type="none"/>
            <a:tailEnd len="med" w="med" type="triangle"/>
          </a:ln>
        </p:spPr>
      </p:cxnSp>
      <p:sp>
        <p:nvSpPr>
          <p:cNvPr id="376" name="Google Shape;376;p40"/>
          <p:cNvSpPr txBox="1"/>
          <p:nvPr/>
        </p:nvSpPr>
        <p:spPr>
          <a:xfrm>
            <a:off x="64600" y="3676700"/>
            <a:ext cx="193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Tests de validation</a:t>
            </a:r>
            <a:endParaRPr/>
          </a:p>
        </p:txBody>
      </p:sp>
      <p:sp>
        <p:nvSpPr>
          <p:cNvPr id="382" name="Google Shape;382;p4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fr" sz="1500">
                <a:solidFill>
                  <a:srgbClr val="000000"/>
                </a:solidFill>
                <a:latin typeface="Arial"/>
                <a:ea typeface="Arial"/>
                <a:cs typeface="Arial"/>
                <a:sym typeface="Arial"/>
              </a:rPr>
              <a:t>Tous les distributeurs sont listés</a:t>
            </a:r>
            <a:endParaRPr sz="1500"/>
          </a:p>
          <a:p>
            <a:pPr indent="-323850" lvl="0" marL="457200" rtl="0" algn="l">
              <a:spcBef>
                <a:spcPts val="0"/>
              </a:spcBef>
              <a:spcAft>
                <a:spcPts val="0"/>
              </a:spcAft>
              <a:buSzPts val="1500"/>
              <a:buChar char="➢"/>
            </a:pPr>
            <a:r>
              <a:rPr lang="fr" sz="1500">
                <a:solidFill>
                  <a:srgbClr val="000000"/>
                </a:solidFill>
                <a:latin typeface="Arial"/>
                <a:ea typeface="Arial"/>
                <a:cs typeface="Arial"/>
                <a:sym typeface="Arial"/>
              </a:rPr>
              <a:t>L’état des distributeurs affiché est correct par rapport aux données </a:t>
            </a:r>
            <a:endParaRPr sz="1500"/>
          </a:p>
          <a:p>
            <a:pPr indent="-323850" lvl="0" marL="457200" rtl="0" algn="l">
              <a:spcBef>
                <a:spcPts val="0"/>
              </a:spcBef>
              <a:spcAft>
                <a:spcPts val="0"/>
              </a:spcAft>
              <a:buSzPts val="1500"/>
              <a:buChar char="➢"/>
            </a:pPr>
            <a:r>
              <a:rPr lang="fr" sz="1500">
                <a:solidFill>
                  <a:srgbClr val="000000"/>
                </a:solidFill>
                <a:latin typeface="Arial"/>
                <a:ea typeface="Arial"/>
                <a:cs typeface="Arial"/>
                <a:sym typeface="Arial"/>
              </a:rPr>
              <a:t>La communication entre l’application et les distributeurs est bien établie</a:t>
            </a:r>
            <a:endParaRPr sz="1500"/>
          </a:p>
          <a:p>
            <a:pPr indent="-323850" lvl="0" marL="457200" rtl="0" algn="l">
              <a:spcBef>
                <a:spcPts val="0"/>
              </a:spcBef>
              <a:spcAft>
                <a:spcPts val="0"/>
              </a:spcAft>
              <a:buSzPts val="1500"/>
              <a:buChar char="➢"/>
            </a:pPr>
            <a:r>
              <a:rPr lang="fr" sz="1500">
                <a:solidFill>
                  <a:srgbClr val="000000"/>
                </a:solidFill>
                <a:latin typeface="Arial"/>
                <a:ea typeface="Arial"/>
                <a:cs typeface="Arial"/>
                <a:sym typeface="Arial"/>
              </a:rPr>
              <a:t>Le bon type d’intervention est attribué au bon distributeur</a:t>
            </a:r>
            <a:endParaRPr sz="1500"/>
          </a:p>
          <a:p>
            <a:pPr indent="-323850" lvl="0" marL="457200" rtl="0" algn="l">
              <a:spcBef>
                <a:spcPts val="0"/>
              </a:spcBef>
              <a:spcAft>
                <a:spcPts val="0"/>
              </a:spcAft>
              <a:buSzPts val="1500"/>
              <a:buChar char="➢"/>
            </a:pPr>
            <a:r>
              <a:rPr lang="fr" sz="1500">
                <a:solidFill>
                  <a:srgbClr val="000000"/>
                </a:solidFill>
                <a:latin typeface="Arial"/>
                <a:ea typeface="Arial"/>
                <a:cs typeface="Arial"/>
                <a:sym typeface="Arial"/>
              </a:rPr>
              <a:t>La planification correspond à ce que l’on a </a:t>
            </a:r>
            <a:r>
              <a:rPr lang="fr" sz="1500">
                <a:solidFill>
                  <a:srgbClr val="000000"/>
                </a:solidFill>
                <a:latin typeface="Arial"/>
                <a:ea typeface="Arial"/>
                <a:cs typeface="Arial"/>
                <a:sym typeface="Arial"/>
              </a:rPr>
              <a:t>planifié</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fr" sz="1500">
                <a:solidFill>
                  <a:srgbClr val="000000"/>
                </a:solidFill>
                <a:latin typeface="Arial"/>
                <a:ea typeface="Arial"/>
                <a:cs typeface="Arial"/>
                <a:sym typeface="Arial"/>
              </a:rPr>
              <a:t>l’affichage des interventions est correctes</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fr" sz="1500">
                <a:solidFill>
                  <a:srgbClr val="000000"/>
                </a:solidFill>
                <a:latin typeface="Arial"/>
                <a:ea typeface="Arial"/>
                <a:cs typeface="Arial"/>
                <a:sym typeface="Arial"/>
              </a:rPr>
              <a:t>L’impression et la sauvegarde </a:t>
            </a:r>
            <a:r>
              <a:rPr lang="fr" sz="1500">
                <a:solidFill>
                  <a:srgbClr val="000000"/>
                </a:solidFill>
                <a:latin typeface="Arial"/>
                <a:ea typeface="Arial"/>
                <a:cs typeface="Arial"/>
                <a:sym typeface="Arial"/>
              </a:rPr>
              <a:t>s'exécute</a:t>
            </a:r>
            <a:r>
              <a:rPr lang="fr" sz="1500">
                <a:solidFill>
                  <a:srgbClr val="000000"/>
                </a:solidFill>
                <a:latin typeface="Arial"/>
                <a:ea typeface="Arial"/>
                <a:cs typeface="Arial"/>
                <a:sym typeface="Arial"/>
              </a:rPr>
              <a:t> correctement</a:t>
            </a:r>
            <a:endParaRPr sz="1500">
              <a:solidFill>
                <a:srgbClr val="000000"/>
              </a:solidFill>
              <a:latin typeface="Arial"/>
              <a:ea typeface="Arial"/>
              <a:cs typeface="Arial"/>
              <a:sym typeface="Arial"/>
            </a:endParaRPr>
          </a:p>
        </p:txBody>
      </p:sp>
      <p:sp>
        <p:nvSpPr>
          <p:cNvPr id="383" name="Google Shape;383;p41"/>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384" name="Google Shape;384;p41"/>
          <p:cNvPicPr preferRelativeResize="0"/>
          <p:nvPr/>
        </p:nvPicPr>
        <p:blipFill>
          <a:blip r:embed="rId3">
            <a:alphaModFix/>
          </a:blip>
          <a:stretch>
            <a:fillRect/>
          </a:stretch>
        </p:blipFill>
        <p:spPr>
          <a:xfrm>
            <a:off x="8150150" y="208324"/>
            <a:ext cx="904474" cy="94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idx="12" type="sldNum"/>
          </p:nvPr>
        </p:nvSpPr>
        <p:spPr>
          <a:xfrm>
            <a:off x="4643394" y="46399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sp>
        <p:nvSpPr>
          <p:cNvPr id="80" name="Google Shape;80;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fr"/>
              <a:t>Synoptique du projet</a:t>
            </a:r>
            <a:endParaRPr/>
          </a:p>
        </p:txBody>
      </p:sp>
      <p:pic>
        <p:nvPicPr>
          <p:cNvPr id="81" name="Google Shape;81;p15"/>
          <p:cNvPicPr preferRelativeResize="0"/>
          <p:nvPr/>
        </p:nvPicPr>
        <p:blipFill>
          <a:blip r:embed="rId3">
            <a:alphaModFix/>
          </a:blip>
          <a:stretch>
            <a:fillRect/>
          </a:stretch>
        </p:blipFill>
        <p:spPr>
          <a:xfrm>
            <a:off x="8150150" y="208324"/>
            <a:ext cx="904474" cy="940000"/>
          </a:xfrm>
          <a:prstGeom prst="rect">
            <a:avLst/>
          </a:prstGeom>
          <a:noFill/>
          <a:ln>
            <a:noFill/>
          </a:ln>
        </p:spPr>
      </p:pic>
      <p:pic>
        <p:nvPicPr>
          <p:cNvPr id="82" name="Google Shape;82;p15"/>
          <p:cNvPicPr preferRelativeResize="0"/>
          <p:nvPr/>
        </p:nvPicPr>
        <p:blipFill rotWithShape="1">
          <a:blip r:embed="rId4">
            <a:alphaModFix/>
          </a:blip>
          <a:srcRect b="23555" l="9902" r="13274" t="17304"/>
          <a:stretch/>
        </p:blipFill>
        <p:spPr>
          <a:xfrm>
            <a:off x="2040525" y="2191813"/>
            <a:ext cx="1030200" cy="793000"/>
          </a:xfrm>
          <a:prstGeom prst="rect">
            <a:avLst/>
          </a:prstGeom>
          <a:noFill/>
          <a:ln>
            <a:noFill/>
          </a:ln>
        </p:spPr>
      </p:pic>
      <p:pic>
        <p:nvPicPr>
          <p:cNvPr id="83" name="Google Shape;83;p15"/>
          <p:cNvPicPr preferRelativeResize="0"/>
          <p:nvPr/>
        </p:nvPicPr>
        <p:blipFill rotWithShape="1">
          <a:blip r:embed="rId4">
            <a:alphaModFix/>
          </a:blip>
          <a:srcRect b="23555" l="9902" r="13274" t="17304"/>
          <a:stretch/>
        </p:blipFill>
        <p:spPr>
          <a:xfrm>
            <a:off x="2829750" y="1197413"/>
            <a:ext cx="1030200" cy="793000"/>
          </a:xfrm>
          <a:prstGeom prst="rect">
            <a:avLst/>
          </a:prstGeom>
          <a:noFill/>
          <a:ln>
            <a:noFill/>
          </a:ln>
        </p:spPr>
      </p:pic>
      <p:pic>
        <p:nvPicPr>
          <p:cNvPr id="84" name="Google Shape;84;p15"/>
          <p:cNvPicPr preferRelativeResize="0"/>
          <p:nvPr/>
        </p:nvPicPr>
        <p:blipFill rotWithShape="1">
          <a:blip r:embed="rId5">
            <a:alphaModFix/>
          </a:blip>
          <a:srcRect b="0" l="12336" r="11843" t="0"/>
          <a:stretch/>
        </p:blipFill>
        <p:spPr>
          <a:xfrm>
            <a:off x="954725" y="2957337"/>
            <a:ext cx="961428" cy="1268000"/>
          </a:xfrm>
          <a:prstGeom prst="rect">
            <a:avLst/>
          </a:prstGeom>
          <a:noFill/>
          <a:ln>
            <a:noFill/>
          </a:ln>
        </p:spPr>
      </p:pic>
      <p:pic>
        <p:nvPicPr>
          <p:cNvPr id="85" name="Google Shape;85;p15"/>
          <p:cNvPicPr preferRelativeResize="0"/>
          <p:nvPr/>
        </p:nvPicPr>
        <p:blipFill rotWithShape="1">
          <a:blip r:embed="rId5">
            <a:alphaModFix/>
          </a:blip>
          <a:srcRect b="0" l="12336" r="11843" t="0"/>
          <a:stretch/>
        </p:blipFill>
        <p:spPr>
          <a:xfrm>
            <a:off x="171000" y="1708224"/>
            <a:ext cx="961428" cy="1268000"/>
          </a:xfrm>
          <a:prstGeom prst="rect">
            <a:avLst/>
          </a:prstGeom>
          <a:noFill/>
          <a:ln>
            <a:noFill/>
          </a:ln>
        </p:spPr>
      </p:pic>
      <p:sp>
        <p:nvSpPr>
          <p:cNvPr id="86" name="Google Shape;86;p15"/>
          <p:cNvSpPr/>
          <p:nvPr/>
        </p:nvSpPr>
        <p:spPr>
          <a:xfrm>
            <a:off x="3104075" y="2361425"/>
            <a:ext cx="2874852" cy="2069172"/>
          </a:xfrm>
          <a:prstGeom prst="cloud">
            <a:avLst/>
          </a:prstGeom>
          <a:solidFill>
            <a:srgbClr val="E9EDEE"/>
          </a:solidFill>
          <a:ln cap="flat" cmpd="sng" w="9525">
            <a:solidFill>
              <a:srgbClr val="1A1A1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5"/>
          <p:cNvPicPr preferRelativeResize="0"/>
          <p:nvPr/>
        </p:nvPicPr>
        <p:blipFill rotWithShape="1">
          <a:blip r:embed="rId6">
            <a:alphaModFix/>
          </a:blip>
          <a:srcRect b="12460" l="12066" r="20297" t="16943"/>
          <a:stretch/>
        </p:blipFill>
        <p:spPr>
          <a:xfrm>
            <a:off x="4120950" y="3115200"/>
            <a:ext cx="844925" cy="881950"/>
          </a:xfrm>
          <a:prstGeom prst="rect">
            <a:avLst/>
          </a:prstGeom>
          <a:noFill/>
          <a:ln>
            <a:noFill/>
          </a:ln>
        </p:spPr>
      </p:pic>
      <p:pic>
        <p:nvPicPr>
          <p:cNvPr id="88" name="Google Shape;88;p15"/>
          <p:cNvPicPr preferRelativeResize="0"/>
          <p:nvPr/>
        </p:nvPicPr>
        <p:blipFill>
          <a:blip r:embed="rId7">
            <a:alphaModFix/>
          </a:blip>
          <a:stretch>
            <a:fillRect/>
          </a:stretch>
        </p:blipFill>
        <p:spPr>
          <a:xfrm>
            <a:off x="7497050" y="2951488"/>
            <a:ext cx="1030200" cy="1209365"/>
          </a:xfrm>
          <a:prstGeom prst="rect">
            <a:avLst/>
          </a:prstGeom>
          <a:noFill/>
          <a:ln>
            <a:noFill/>
          </a:ln>
        </p:spPr>
      </p:pic>
      <p:pic>
        <p:nvPicPr>
          <p:cNvPr id="89" name="Google Shape;89;p15"/>
          <p:cNvPicPr preferRelativeResize="0"/>
          <p:nvPr/>
        </p:nvPicPr>
        <p:blipFill rotWithShape="1">
          <a:blip r:embed="rId8">
            <a:alphaModFix/>
          </a:blip>
          <a:srcRect b="17486" l="15063" r="14613" t="14500"/>
          <a:stretch/>
        </p:blipFill>
        <p:spPr>
          <a:xfrm>
            <a:off x="7301475" y="1417675"/>
            <a:ext cx="1030200" cy="996266"/>
          </a:xfrm>
          <a:prstGeom prst="rect">
            <a:avLst/>
          </a:prstGeom>
          <a:noFill/>
          <a:ln>
            <a:noFill/>
          </a:ln>
        </p:spPr>
      </p:pic>
      <p:sp>
        <p:nvSpPr>
          <p:cNvPr id="90" name="Google Shape;90;p15"/>
          <p:cNvSpPr txBox="1"/>
          <p:nvPr/>
        </p:nvSpPr>
        <p:spPr>
          <a:xfrm>
            <a:off x="4120938" y="3828400"/>
            <a:ext cx="103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latin typeface="Lato"/>
                <a:ea typeface="Lato"/>
                <a:cs typeface="Lato"/>
                <a:sym typeface="Lato"/>
              </a:rPr>
              <a:t>Serveur TTN</a:t>
            </a:r>
            <a:endParaRPr sz="1000">
              <a:latin typeface="Lato"/>
              <a:ea typeface="Lato"/>
              <a:cs typeface="Lato"/>
              <a:sym typeface="Lato"/>
            </a:endParaRPr>
          </a:p>
        </p:txBody>
      </p:sp>
      <p:pic>
        <p:nvPicPr>
          <p:cNvPr id="91" name="Google Shape;91;p15"/>
          <p:cNvPicPr preferRelativeResize="0"/>
          <p:nvPr/>
        </p:nvPicPr>
        <p:blipFill>
          <a:blip r:embed="rId9">
            <a:alphaModFix/>
          </a:blip>
          <a:stretch>
            <a:fillRect/>
          </a:stretch>
        </p:blipFill>
        <p:spPr>
          <a:xfrm>
            <a:off x="699075" y="1417650"/>
            <a:ext cx="457200" cy="457200"/>
          </a:xfrm>
          <a:prstGeom prst="rect">
            <a:avLst/>
          </a:prstGeom>
          <a:noFill/>
          <a:ln>
            <a:noFill/>
          </a:ln>
        </p:spPr>
      </p:pic>
      <p:pic>
        <p:nvPicPr>
          <p:cNvPr id="92" name="Google Shape;92;p15"/>
          <p:cNvPicPr preferRelativeResize="0"/>
          <p:nvPr/>
        </p:nvPicPr>
        <p:blipFill>
          <a:blip r:embed="rId10">
            <a:alphaModFix/>
          </a:blip>
          <a:stretch>
            <a:fillRect/>
          </a:stretch>
        </p:blipFill>
        <p:spPr>
          <a:xfrm>
            <a:off x="170999" y="1417657"/>
            <a:ext cx="457200" cy="457185"/>
          </a:xfrm>
          <a:prstGeom prst="rect">
            <a:avLst/>
          </a:prstGeom>
          <a:noFill/>
          <a:ln>
            <a:noFill/>
          </a:ln>
        </p:spPr>
      </p:pic>
      <p:cxnSp>
        <p:nvCxnSpPr>
          <p:cNvPr id="93" name="Google Shape;93;p15"/>
          <p:cNvCxnSpPr/>
          <p:nvPr/>
        </p:nvCxnSpPr>
        <p:spPr>
          <a:xfrm flipH="1">
            <a:off x="1036675" y="1743300"/>
            <a:ext cx="1913100" cy="331200"/>
          </a:xfrm>
          <a:prstGeom prst="straightConnector1">
            <a:avLst/>
          </a:prstGeom>
          <a:noFill/>
          <a:ln cap="flat" cmpd="sng" w="9525">
            <a:solidFill>
              <a:srgbClr val="1A1A1A"/>
            </a:solidFill>
            <a:prstDash val="dash"/>
            <a:round/>
            <a:headEnd len="med" w="med" type="triangle"/>
            <a:tailEnd len="med" w="med" type="triangle"/>
          </a:ln>
        </p:spPr>
      </p:cxnSp>
      <p:cxnSp>
        <p:nvCxnSpPr>
          <p:cNvPr id="94" name="Google Shape;94;p15"/>
          <p:cNvCxnSpPr/>
          <p:nvPr/>
        </p:nvCxnSpPr>
        <p:spPr>
          <a:xfrm flipH="1" rot="10800000">
            <a:off x="1831300" y="2817575"/>
            <a:ext cx="522300" cy="485700"/>
          </a:xfrm>
          <a:prstGeom prst="straightConnector1">
            <a:avLst/>
          </a:prstGeom>
          <a:noFill/>
          <a:ln cap="flat" cmpd="sng" w="9525">
            <a:solidFill>
              <a:srgbClr val="1A1A1A"/>
            </a:solidFill>
            <a:prstDash val="dash"/>
            <a:round/>
            <a:headEnd len="med" w="med" type="triangle"/>
            <a:tailEnd len="med" w="med" type="triangle"/>
          </a:ln>
        </p:spPr>
      </p:cxnSp>
      <p:cxnSp>
        <p:nvCxnSpPr>
          <p:cNvPr id="95" name="Google Shape;95;p15"/>
          <p:cNvCxnSpPr/>
          <p:nvPr/>
        </p:nvCxnSpPr>
        <p:spPr>
          <a:xfrm rot="10800000">
            <a:off x="3619475" y="1831525"/>
            <a:ext cx="868200" cy="1251000"/>
          </a:xfrm>
          <a:prstGeom prst="straightConnector1">
            <a:avLst/>
          </a:prstGeom>
          <a:noFill/>
          <a:ln cap="flat" cmpd="sng" w="9525">
            <a:solidFill>
              <a:srgbClr val="1A1A1A"/>
            </a:solidFill>
            <a:prstDash val="dash"/>
            <a:round/>
            <a:headEnd len="med" w="med" type="triangle"/>
            <a:tailEnd len="med" w="med" type="triangle"/>
          </a:ln>
        </p:spPr>
      </p:cxnSp>
      <p:cxnSp>
        <p:nvCxnSpPr>
          <p:cNvPr id="96" name="Google Shape;96;p15"/>
          <p:cNvCxnSpPr/>
          <p:nvPr/>
        </p:nvCxnSpPr>
        <p:spPr>
          <a:xfrm flipH="1" rot="10800000">
            <a:off x="4980675" y="2052350"/>
            <a:ext cx="2237100" cy="1170000"/>
          </a:xfrm>
          <a:prstGeom prst="straightConnector1">
            <a:avLst/>
          </a:prstGeom>
          <a:noFill/>
          <a:ln cap="flat" cmpd="sng" w="9525">
            <a:solidFill>
              <a:srgbClr val="1A1A1A"/>
            </a:solidFill>
            <a:prstDash val="dash"/>
            <a:round/>
            <a:headEnd len="med" w="med" type="triangle"/>
            <a:tailEnd len="med" w="med" type="triangle"/>
          </a:ln>
        </p:spPr>
      </p:cxnSp>
      <p:cxnSp>
        <p:nvCxnSpPr>
          <p:cNvPr id="97" name="Google Shape;97;p15"/>
          <p:cNvCxnSpPr>
            <a:stCxn id="87" idx="3"/>
            <a:endCxn id="88" idx="1"/>
          </p:cNvCxnSpPr>
          <p:nvPr/>
        </p:nvCxnSpPr>
        <p:spPr>
          <a:xfrm>
            <a:off x="4965875" y="3556175"/>
            <a:ext cx="2531100" cy="0"/>
          </a:xfrm>
          <a:prstGeom prst="straightConnector1">
            <a:avLst/>
          </a:prstGeom>
          <a:noFill/>
          <a:ln cap="flat" cmpd="sng" w="9525">
            <a:solidFill>
              <a:srgbClr val="1A1A1A"/>
            </a:solidFill>
            <a:prstDash val="dash"/>
            <a:round/>
            <a:headEnd len="med" w="med" type="triangle"/>
            <a:tailEnd len="med" w="med" type="triangle"/>
          </a:ln>
        </p:spPr>
      </p:cxnSp>
      <p:sp>
        <p:nvSpPr>
          <p:cNvPr id="98" name="Google Shape;98;p15"/>
          <p:cNvSpPr txBox="1"/>
          <p:nvPr/>
        </p:nvSpPr>
        <p:spPr>
          <a:xfrm>
            <a:off x="5885550" y="2196925"/>
            <a:ext cx="72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latin typeface="Lato"/>
                <a:ea typeface="Lato"/>
                <a:cs typeface="Lato"/>
                <a:sym typeface="Lato"/>
              </a:rPr>
              <a:t>MQTT</a:t>
            </a:r>
            <a:endParaRPr b="1" sz="1100">
              <a:latin typeface="Lato"/>
              <a:ea typeface="Lato"/>
              <a:cs typeface="Lato"/>
              <a:sym typeface="Lato"/>
            </a:endParaRPr>
          </a:p>
        </p:txBody>
      </p:sp>
      <p:sp>
        <p:nvSpPr>
          <p:cNvPr id="99" name="Google Shape;99;p15"/>
          <p:cNvSpPr txBox="1"/>
          <p:nvPr/>
        </p:nvSpPr>
        <p:spPr>
          <a:xfrm>
            <a:off x="6080800" y="3138525"/>
            <a:ext cx="775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latin typeface="Lato"/>
                <a:ea typeface="Lato"/>
                <a:cs typeface="Lato"/>
                <a:sym typeface="Lato"/>
              </a:rPr>
              <a:t>MQTT</a:t>
            </a:r>
            <a:endParaRPr b="1" sz="1100">
              <a:latin typeface="Lato"/>
              <a:ea typeface="Lato"/>
              <a:cs typeface="Lato"/>
              <a:sym typeface="Lato"/>
            </a:endParaRPr>
          </a:p>
        </p:txBody>
      </p:sp>
      <p:sp>
        <p:nvSpPr>
          <p:cNvPr id="100" name="Google Shape;100;p15"/>
          <p:cNvSpPr txBox="1"/>
          <p:nvPr/>
        </p:nvSpPr>
        <p:spPr>
          <a:xfrm>
            <a:off x="3313575" y="3141913"/>
            <a:ext cx="123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4A86E8"/>
                </a:solidFill>
                <a:latin typeface="Lato"/>
                <a:ea typeface="Lato"/>
                <a:cs typeface="Lato"/>
                <a:sym typeface="Lato"/>
              </a:rPr>
              <a:t>The Things Stack</a:t>
            </a:r>
            <a:endParaRPr sz="900">
              <a:solidFill>
                <a:srgbClr val="4A86E8"/>
              </a:solidFill>
              <a:latin typeface="Lato"/>
              <a:ea typeface="Lato"/>
              <a:cs typeface="Lato"/>
              <a:sym typeface="Lato"/>
            </a:endParaRPr>
          </a:p>
          <a:p>
            <a:pPr indent="0" lvl="0" marL="0" rtl="0" algn="l">
              <a:spcBef>
                <a:spcPts val="0"/>
              </a:spcBef>
              <a:spcAft>
                <a:spcPts val="0"/>
              </a:spcAft>
              <a:buNone/>
            </a:pPr>
            <a:r>
              <a:rPr lang="fr" sz="900">
                <a:solidFill>
                  <a:srgbClr val="4A86E8"/>
                </a:solidFill>
                <a:latin typeface="Lato"/>
                <a:ea typeface="Lato"/>
                <a:cs typeface="Lato"/>
                <a:sym typeface="Lato"/>
              </a:rPr>
              <a:t>Internet</a:t>
            </a:r>
            <a:endParaRPr sz="900">
              <a:solidFill>
                <a:srgbClr val="4A86E8"/>
              </a:solidFill>
              <a:latin typeface="Lato"/>
              <a:ea typeface="Lato"/>
              <a:cs typeface="Lato"/>
              <a:sym typeface="Lato"/>
            </a:endParaRPr>
          </a:p>
        </p:txBody>
      </p:sp>
      <p:sp>
        <p:nvSpPr>
          <p:cNvPr id="101" name="Google Shape;101;p15"/>
          <p:cNvSpPr txBox="1"/>
          <p:nvPr/>
        </p:nvSpPr>
        <p:spPr>
          <a:xfrm>
            <a:off x="7301475" y="1094575"/>
            <a:ext cx="103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latin typeface="Lato"/>
                <a:ea typeface="Lato"/>
                <a:cs typeface="Lato"/>
                <a:sym typeface="Lato"/>
              </a:rPr>
              <a:t>PC Superviseur</a:t>
            </a:r>
            <a:endParaRPr b="1" sz="900">
              <a:latin typeface="Lato"/>
              <a:ea typeface="Lato"/>
              <a:cs typeface="Lato"/>
              <a:sym typeface="Lato"/>
            </a:endParaRPr>
          </a:p>
        </p:txBody>
      </p:sp>
      <p:sp>
        <p:nvSpPr>
          <p:cNvPr id="102" name="Google Shape;102;p15"/>
          <p:cNvSpPr txBox="1"/>
          <p:nvPr/>
        </p:nvSpPr>
        <p:spPr>
          <a:xfrm>
            <a:off x="7406300" y="2664550"/>
            <a:ext cx="1211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900">
                <a:latin typeface="Lato"/>
                <a:ea typeface="Lato"/>
                <a:cs typeface="Lato"/>
                <a:sym typeface="Lato"/>
              </a:rPr>
              <a:t>Tablette Opérateur</a:t>
            </a:r>
            <a:endParaRPr b="1" sz="900">
              <a:latin typeface="Lato"/>
              <a:ea typeface="Lato"/>
              <a:cs typeface="Lato"/>
              <a:sym typeface="Lato"/>
            </a:endParaRPr>
          </a:p>
        </p:txBody>
      </p:sp>
      <p:pic>
        <p:nvPicPr>
          <p:cNvPr id="103" name="Google Shape;103;p15"/>
          <p:cNvPicPr preferRelativeResize="0"/>
          <p:nvPr/>
        </p:nvPicPr>
        <p:blipFill>
          <a:blip r:embed="rId9">
            <a:alphaModFix/>
          </a:blip>
          <a:stretch>
            <a:fillRect/>
          </a:stretch>
        </p:blipFill>
        <p:spPr>
          <a:xfrm>
            <a:off x="1482800" y="2669263"/>
            <a:ext cx="457200" cy="457200"/>
          </a:xfrm>
          <a:prstGeom prst="rect">
            <a:avLst/>
          </a:prstGeom>
          <a:noFill/>
          <a:ln>
            <a:noFill/>
          </a:ln>
        </p:spPr>
      </p:pic>
      <p:pic>
        <p:nvPicPr>
          <p:cNvPr id="104" name="Google Shape;104;p15"/>
          <p:cNvPicPr preferRelativeResize="0"/>
          <p:nvPr/>
        </p:nvPicPr>
        <p:blipFill>
          <a:blip r:embed="rId10">
            <a:alphaModFix/>
          </a:blip>
          <a:stretch>
            <a:fillRect/>
          </a:stretch>
        </p:blipFill>
        <p:spPr>
          <a:xfrm>
            <a:off x="954724" y="2669270"/>
            <a:ext cx="457200" cy="457185"/>
          </a:xfrm>
          <a:prstGeom prst="rect">
            <a:avLst/>
          </a:prstGeom>
          <a:noFill/>
          <a:ln>
            <a:noFill/>
          </a:ln>
        </p:spPr>
      </p:pic>
      <p:cxnSp>
        <p:nvCxnSpPr>
          <p:cNvPr id="105" name="Google Shape;105;p15"/>
          <p:cNvCxnSpPr/>
          <p:nvPr/>
        </p:nvCxnSpPr>
        <p:spPr>
          <a:xfrm rot="10800000">
            <a:off x="3016050" y="2758775"/>
            <a:ext cx="1243500" cy="404700"/>
          </a:xfrm>
          <a:prstGeom prst="straightConnector1">
            <a:avLst/>
          </a:prstGeom>
          <a:noFill/>
          <a:ln cap="flat" cmpd="sng" w="9525">
            <a:solidFill>
              <a:srgbClr val="1A1A1A"/>
            </a:solidFill>
            <a:prstDash val="dash"/>
            <a:round/>
            <a:headEnd len="med" w="med" type="triangle"/>
            <a:tailEnd len="med" w="med" type="triangle"/>
          </a:ln>
        </p:spPr>
      </p:cxnSp>
      <p:sp>
        <p:nvSpPr>
          <p:cNvPr id="106" name="Google Shape;106;p15"/>
          <p:cNvSpPr txBox="1"/>
          <p:nvPr/>
        </p:nvSpPr>
        <p:spPr>
          <a:xfrm>
            <a:off x="3839025" y="1299900"/>
            <a:ext cx="208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latin typeface="Lato"/>
                <a:ea typeface="Lato"/>
                <a:cs typeface="Lato"/>
                <a:sym typeface="Lato"/>
              </a:rPr>
              <a:t>The Things Gateway</a:t>
            </a:r>
            <a:endParaRPr b="1" sz="1100">
              <a:latin typeface="Lato"/>
              <a:ea typeface="Lato"/>
              <a:cs typeface="Lato"/>
              <a:sym typeface="Lato"/>
            </a:endParaRPr>
          </a:p>
          <a:p>
            <a:pPr indent="0" lvl="0" marL="0" rtl="0" algn="l">
              <a:spcBef>
                <a:spcPts val="0"/>
              </a:spcBef>
              <a:spcAft>
                <a:spcPts val="0"/>
              </a:spcAft>
              <a:buNone/>
            </a:pPr>
            <a:r>
              <a:rPr lang="fr" sz="1100">
                <a:latin typeface="Lato"/>
                <a:ea typeface="Lato"/>
                <a:cs typeface="Lato"/>
                <a:sym typeface="Lato"/>
              </a:rPr>
              <a:t>Passerelle LoraWan/Internet</a:t>
            </a:r>
            <a:endParaRPr sz="1100">
              <a:latin typeface="Lato"/>
              <a:ea typeface="Lato"/>
              <a:cs typeface="Lato"/>
              <a:sym typeface="Lato"/>
            </a:endParaRPr>
          </a:p>
        </p:txBody>
      </p:sp>
      <p:sp>
        <p:nvSpPr>
          <p:cNvPr id="107" name="Google Shape;107;p15"/>
          <p:cNvSpPr txBox="1"/>
          <p:nvPr/>
        </p:nvSpPr>
        <p:spPr>
          <a:xfrm>
            <a:off x="1592075" y="1599300"/>
            <a:ext cx="106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latin typeface="Lato"/>
                <a:ea typeface="Lato"/>
                <a:cs typeface="Lato"/>
                <a:sym typeface="Lato"/>
              </a:rPr>
              <a:t>Lora</a:t>
            </a:r>
            <a:endParaRPr b="1" sz="11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V</a:t>
            </a:r>
            <a:r>
              <a:rPr lang="fr"/>
              <a:t>ersion 1.1</a:t>
            </a:r>
            <a:endParaRPr/>
          </a:p>
        </p:txBody>
      </p:sp>
      <p:sp>
        <p:nvSpPr>
          <p:cNvPr id="390" name="Google Shape;390;p42"/>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graphicFrame>
        <p:nvGraphicFramePr>
          <p:cNvPr id="391" name="Google Shape;391;p42"/>
          <p:cNvGraphicFramePr/>
          <p:nvPr/>
        </p:nvGraphicFramePr>
        <p:xfrm>
          <a:off x="952500" y="1375825"/>
          <a:ext cx="3000000" cy="3000000"/>
        </p:xfrm>
        <a:graphic>
          <a:graphicData uri="http://schemas.openxmlformats.org/drawingml/2006/table">
            <a:tbl>
              <a:tblPr>
                <a:noFill/>
                <a:tableStyleId>{AAFB240B-8B45-4F92-AFC0-D8F3134E2135}</a:tableStyleId>
              </a:tblPr>
              <a:tblGrid>
                <a:gridCol w="2579325"/>
                <a:gridCol w="1499700"/>
                <a:gridCol w="1555075"/>
                <a:gridCol w="1604900"/>
              </a:tblGrid>
              <a:tr h="381000">
                <a:tc>
                  <a:txBody>
                    <a:bodyPr/>
                    <a:lstStyle/>
                    <a:p>
                      <a:pPr indent="0" lvl="0" marL="0" rtl="0" algn="l">
                        <a:spcBef>
                          <a:spcPts val="0"/>
                        </a:spcBef>
                        <a:spcAft>
                          <a:spcPts val="0"/>
                        </a:spcAft>
                        <a:buNone/>
                      </a:pPr>
                      <a:r>
                        <a:rPr b="1" lang="fr"/>
                        <a:t>Fonctionnalité</a:t>
                      </a:r>
                      <a:endParaRPr b="1"/>
                    </a:p>
                  </a:txBody>
                  <a:tcPr marT="91425" marB="91425" marR="91425" marL="91425"/>
                </a:tc>
                <a:tc>
                  <a:txBody>
                    <a:bodyPr/>
                    <a:lstStyle/>
                    <a:p>
                      <a:pPr indent="0" lvl="0" marL="0" rtl="0" algn="ctr">
                        <a:spcBef>
                          <a:spcPts val="0"/>
                        </a:spcBef>
                        <a:spcAft>
                          <a:spcPts val="0"/>
                        </a:spcAft>
                        <a:buNone/>
                      </a:pPr>
                      <a:r>
                        <a:rPr b="1" lang="fr"/>
                        <a:t>À faire</a:t>
                      </a:r>
                      <a:endParaRPr b="1"/>
                    </a:p>
                  </a:txBody>
                  <a:tcPr marT="91425" marB="91425" marR="91425" marL="91425"/>
                </a:tc>
                <a:tc>
                  <a:txBody>
                    <a:bodyPr/>
                    <a:lstStyle/>
                    <a:p>
                      <a:pPr indent="0" lvl="0" marL="0" rtl="0" algn="ctr">
                        <a:spcBef>
                          <a:spcPts val="0"/>
                        </a:spcBef>
                        <a:spcAft>
                          <a:spcPts val="0"/>
                        </a:spcAft>
                        <a:buNone/>
                      </a:pPr>
                      <a:r>
                        <a:rPr b="1" lang="fr"/>
                        <a:t>En cours</a:t>
                      </a:r>
                      <a:endParaRPr b="1"/>
                    </a:p>
                  </a:txBody>
                  <a:tcPr marT="91425" marB="91425" marR="91425" marL="91425"/>
                </a:tc>
                <a:tc>
                  <a:txBody>
                    <a:bodyPr/>
                    <a:lstStyle/>
                    <a:p>
                      <a:pPr indent="0" lvl="0" marL="0" rtl="0" algn="ctr">
                        <a:spcBef>
                          <a:spcPts val="0"/>
                        </a:spcBef>
                        <a:spcAft>
                          <a:spcPts val="0"/>
                        </a:spcAft>
                        <a:buNone/>
                      </a:pPr>
                      <a:r>
                        <a:rPr b="1" lang="fr"/>
                        <a:t>Terminé</a:t>
                      </a:r>
                      <a:endParaRPr b="1"/>
                    </a:p>
                  </a:txBody>
                  <a:tcPr marT="91425" marB="91425" marR="91425" marL="91425"/>
                </a:tc>
              </a:tr>
              <a:tr h="381000">
                <a:tc>
                  <a:txBody>
                    <a:bodyPr/>
                    <a:lstStyle/>
                    <a:p>
                      <a:pPr indent="0" lvl="0" marL="0" rtl="0" algn="l">
                        <a:spcBef>
                          <a:spcPts val="0"/>
                        </a:spcBef>
                        <a:spcAft>
                          <a:spcPts val="0"/>
                        </a:spcAft>
                        <a:buNone/>
                      </a:pPr>
                      <a:r>
                        <a:rPr lang="fr"/>
                        <a:t>Dialoguer avec un distributeur</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fr"/>
                        <a:t>Planifier</a:t>
                      </a:r>
                      <a:r>
                        <a:rPr lang="fr"/>
                        <a:t> intervention</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fr"/>
                        <a:t>Visualiser une intervention</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392" name="Google Shape;392;p42"/>
          <p:cNvGraphicFramePr/>
          <p:nvPr/>
        </p:nvGraphicFramePr>
        <p:xfrm>
          <a:off x="952500" y="2979600"/>
          <a:ext cx="3000000" cy="3000000"/>
        </p:xfrm>
        <a:graphic>
          <a:graphicData uri="http://schemas.openxmlformats.org/drawingml/2006/table">
            <a:tbl>
              <a:tblPr>
                <a:noFill/>
                <a:tableStyleId>{AAFB240B-8B45-4F92-AFC0-D8F3134E2135}</a:tableStyleId>
              </a:tblPr>
              <a:tblGrid>
                <a:gridCol w="2579325"/>
                <a:gridCol w="1499700"/>
                <a:gridCol w="1555075"/>
                <a:gridCol w="1604900"/>
              </a:tblGrid>
              <a:tr h="381000">
                <a:tc>
                  <a:txBody>
                    <a:bodyPr/>
                    <a:lstStyle/>
                    <a:p>
                      <a:pPr indent="0" lvl="0" marL="0" rtl="0" algn="l">
                        <a:spcBef>
                          <a:spcPts val="0"/>
                        </a:spcBef>
                        <a:spcAft>
                          <a:spcPts val="0"/>
                        </a:spcAft>
                        <a:buNone/>
                      </a:pPr>
                      <a:r>
                        <a:rPr lang="fr"/>
                        <a:t>Imprimer une intervention</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pic>
        <p:nvPicPr>
          <p:cNvPr id="393" name="Google Shape;393;p42"/>
          <p:cNvPicPr preferRelativeResize="0"/>
          <p:nvPr/>
        </p:nvPicPr>
        <p:blipFill>
          <a:blip r:embed="rId3">
            <a:alphaModFix/>
          </a:blip>
          <a:stretch>
            <a:fillRect/>
          </a:stretch>
        </p:blipFill>
        <p:spPr>
          <a:xfrm>
            <a:off x="8150150" y="208324"/>
            <a:ext cx="904474" cy="940000"/>
          </a:xfrm>
          <a:prstGeom prst="rect">
            <a:avLst/>
          </a:prstGeom>
          <a:noFill/>
          <a:ln>
            <a:noFill/>
          </a:ln>
        </p:spPr>
      </p:pic>
      <p:pic>
        <p:nvPicPr>
          <p:cNvPr id="394" name="Google Shape;394;p42"/>
          <p:cNvPicPr preferRelativeResize="0"/>
          <p:nvPr/>
        </p:nvPicPr>
        <p:blipFill>
          <a:blip r:embed="rId4">
            <a:alphaModFix/>
          </a:blip>
          <a:stretch>
            <a:fillRect/>
          </a:stretch>
        </p:blipFill>
        <p:spPr>
          <a:xfrm>
            <a:off x="7181675" y="1786175"/>
            <a:ext cx="344650" cy="344650"/>
          </a:xfrm>
          <a:prstGeom prst="rect">
            <a:avLst/>
          </a:prstGeom>
          <a:noFill/>
          <a:ln>
            <a:noFill/>
          </a:ln>
        </p:spPr>
      </p:pic>
      <p:pic>
        <p:nvPicPr>
          <p:cNvPr id="395" name="Google Shape;395;p42"/>
          <p:cNvPicPr preferRelativeResize="0"/>
          <p:nvPr/>
        </p:nvPicPr>
        <p:blipFill>
          <a:blip r:embed="rId4">
            <a:alphaModFix/>
          </a:blip>
          <a:stretch>
            <a:fillRect/>
          </a:stretch>
        </p:blipFill>
        <p:spPr>
          <a:xfrm>
            <a:off x="7181675" y="2205275"/>
            <a:ext cx="344650" cy="344650"/>
          </a:xfrm>
          <a:prstGeom prst="rect">
            <a:avLst/>
          </a:prstGeom>
          <a:noFill/>
          <a:ln>
            <a:noFill/>
          </a:ln>
        </p:spPr>
      </p:pic>
      <p:pic>
        <p:nvPicPr>
          <p:cNvPr id="396" name="Google Shape;396;p42"/>
          <p:cNvPicPr preferRelativeResize="0"/>
          <p:nvPr/>
        </p:nvPicPr>
        <p:blipFill>
          <a:blip r:embed="rId4">
            <a:alphaModFix/>
          </a:blip>
          <a:stretch>
            <a:fillRect/>
          </a:stretch>
        </p:blipFill>
        <p:spPr>
          <a:xfrm>
            <a:off x="7181675" y="2605825"/>
            <a:ext cx="344650" cy="344650"/>
          </a:xfrm>
          <a:prstGeom prst="rect">
            <a:avLst/>
          </a:prstGeom>
          <a:noFill/>
          <a:ln>
            <a:noFill/>
          </a:ln>
        </p:spPr>
      </p:pic>
      <p:pic>
        <p:nvPicPr>
          <p:cNvPr id="397" name="Google Shape;397;p42"/>
          <p:cNvPicPr preferRelativeResize="0"/>
          <p:nvPr/>
        </p:nvPicPr>
        <p:blipFill>
          <a:blip r:embed="rId4">
            <a:alphaModFix/>
          </a:blip>
          <a:stretch>
            <a:fillRect/>
          </a:stretch>
        </p:blipFill>
        <p:spPr>
          <a:xfrm>
            <a:off x="7181675" y="3005375"/>
            <a:ext cx="344650" cy="344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Conclusion</a:t>
            </a:r>
            <a:endParaRPr/>
          </a:p>
        </p:txBody>
      </p:sp>
      <p:sp>
        <p:nvSpPr>
          <p:cNvPr id="403" name="Google Shape;403;p43"/>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404" name="Google Shape;404;p43"/>
          <p:cNvPicPr preferRelativeResize="0"/>
          <p:nvPr/>
        </p:nvPicPr>
        <p:blipFill>
          <a:blip r:embed="rId3">
            <a:alphaModFix/>
          </a:blip>
          <a:stretch>
            <a:fillRect/>
          </a:stretch>
        </p:blipFill>
        <p:spPr>
          <a:xfrm>
            <a:off x="8150150" y="208324"/>
            <a:ext cx="904474" cy="940000"/>
          </a:xfrm>
          <a:prstGeom prst="rect">
            <a:avLst/>
          </a:prstGeom>
          <a:noFill/>
          <a:ln>
            <a:noFill/>
          </a:ln>
        </p:spPr>
      </p:pic>
      <p:graphicFrame>
        <p:nvGraphicFramePr>
          <p:cNvPr id="405" name="Google Shape;405;p43"/>
          <p:cNvGraphicFramePr/>
          <p:nvPr/>
        </p:nvGraphicFramePr>
        <p:xfrm>
          <a:off x="911150" y="1234600"/>
          <a:ext cx="3000000" cy="3000000"/>
        </p:xfrm>
        <a:graphic>
          <a:graphicData uri="http://schemas.openxmlformats.org/drawingml/2006/table">
            <a:tbl>
              <a:tblPr>
                <a:noFill/>
                <a:tableStyleId>{AAFB240B-8B45-4F92-AFC0-D8F3134E2135}</a:tableStyleId>
              </a:tblPr>
              <a:tblGrid>
                <a:gridCol w="2756525"/>
                <a:gridCol w="1477525"/>
                <a:gridCol w="1472025"/>
                <a:gridCol w="1532925"/>
              </a:tblGrid>
              <a:tr h="381000">
                <a:tc>
                  <a:txBody>
                    <a:bodyPr/>
                    <a:lstStyle/>
                    <a:p>
                      <a:pPr indent="0" lvl="0" marL="0" rtl="0" algn="l">
                        <a:spcBef>
                          <a:spcPts val="0"/>
                        </a:spcBef>
                        <a:spcAft>
                          <a:spcPts val="0"/>
                        </a:spcAft>
                        <a:buClr>
                          <a:schemeClr val="dk1"/>
                        </a:buClr>
                        <a:buSzPts val="1100"/>
                        <a:buFont typeface="Arial"/>
                        <a:buNone/>
                      </a:pPr>
                      <a:r>
                        <a:rPr b="1" lang="fr" sz="1100">
                          <a:solidFill>
                            <a:schemeClr val="dk1"/>
                          </a:solidFill>
                        </a:rPr>
                        <a:t>Fonctionnalité</a:t>
                      </a:r>
                      <a:endParaRPr b="1"/>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fr" sz="1100">
                          <a:solidFill>
                            <a:schemeClr val="dk1"/>
                          </a:solidFill>
                        </a:rPr>
                        <a:t>À faire</a:t>
                      </a:r>
                      <a:endParaRPr b="1" sz="1100">
                        <a:solidFill>
                          <a:schemeClr val="dk1"/>
                        </a:solidFill>
                      </a:endParaRPr>
                    </a:p>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fr" sz="1100">
                          <a:solidFill>
                            <a:schemeClr val="dk1"/>
                          </a:solidFill>
                        </a:rPr>
                        <a:t>En cours</a:t>
                      </a:r>
                      <a:endParaRPr b="1" sz="1100">
                        <a:solidFill>
                          <a:schemeClr val="dk1"/>
                        </a:solidFill>
                      </a:endParaRPr>
                    </a:p>
                    <a:p>
                      <a:pPr indent="0" lvl="0" marL="0" rtl="0" algn="l">
                        <a:spcBef>
                          <a:spcPts val="0"/>
                        </a:spcBef>
                        <a:spcAft>
                          <a:spcPts val="0"/>
                        </a:spcAft>
                        <a:buNone/>
                      </a:pPr>
                      <a:r>
                        <a:t/>
                      </a:r>
                      <a:endParaRPr b="1"/>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fr" sz="1100">
                          <a:solidFill>
                            <a:schemeClr val="dk1"/>
                          </a:solidFill>
                        </a:rPr>
                        <a:t>Terminée</a:t>
                      </a:r>
                      <a:endParaRPr b="1" sz="1100">
                        <a:solidFill>
                          <a:schemeClr val="dk1"/>
                        </a:solidFill>
                      </a:endParaRPr>
                    </a:p>
                    <a:p>
                      <a:pPr indent="0" lvl="0" marL="0" rtl="0" algn="l">
                        <a:spcBef>
                          <a:spcPts val="0"/>
                        </a:spcBef>
                        <a:spcAft>
                          <a:spcPts val="0"/>
                        </a:spcAft>
                        <a:buNone/>
                      </a:pPr>
                      <a:r>
                        <a:t/>
                      </a:r>
                      <a:endParaRPr b="1"/>
                    </a:p>
                  </a:txBody>
                  <a:tcPr marT="91425" marB="91425" marR="91425" marL="91425"/>
                </a:tc>
              </a:tr>
              <a:tr h="381000">
                <a:tc>
                  <a:txBody>
                    <a:bodyPr/>
                    <a:lstStyle/>
                    <a:p>
                      <a:pPr indent="0" lvl="0" marL="0" rtl="0" algn="l">
                        <a:spcBef>
                          <a:spcPts val="0"/>
                        </a:spcBef>
                        <a:spcAft>
                          <a:spcPts val="0"/>
                        </a:spcAft>
                        <a:buNone/>
                      </a:pPr>
                      <a:r>
                        <a:rPr lang="fr" sz="900">
                          <a:solidFill>
                            <a:schemeClr val="dk1"/>
                          </a:solidFill>
                        </a:rPr>
                        <a:t>Configurer les distributeurs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tc>
              </a:tr>
            </a:tbl>
          </a:graphicData>
        </a:graphic>
      </p:graphicFrame>
      <p:graphicFrame>
        <p:nvGraphicFramePr>
          <p:cNvPr id="406" name="Google Shape;406;p43"/>
          <p:cNvGraphicFramePr/>
          <p:nvPr/>
        </p:nvGraphicFramePr>
        <p:xfrm>
          <a:off x="911150" y="2216875"/>
          <a:ext cx="3000000" cy="3000000"/>
        </p:xfrm>
        <a:graphic>
          <a:graphicData uri="http://schemas.openxmlformats.org/drawingml/2006/table">
            <a:tbl>
              <a:tblPr>
                <a:noFill/>
                <a:tableStyleId>{AAFB240B-8B45-4F92-AFC0-D8F3134E2135}</a:tableStyleId>
              </a:tblPr>
              <a:tblGrid>
                <a:gridCol w="2756525"/>
                <a:gridCol w="1477525"/>
                <a:gridCol w="1472025"/>
                <a:gridCol w="1532925"/>
              </a:tblGrid>
              <a:tr h="381000">
                <a:tc>
                  <a:txBody>
                    <a:bodyPr/>
                    <a:lstStyle/>
                    <a:p>
                      <a:pPr indent="0" lvl="0" marL="0" rtl="0" algn="l">
                        <a:spcBef>
                          <a:spcPts val="0"/>
                        </a:spcBef>
                        <a:spcAft>
                          <a:spcPts val="0"/>
                        </a:spcAft>
                        <a:buNone/>
                      </a:pPr>
                      <a:r>
                        <a:rPr lang="fr" sz="900">
                          <a:solidFill>
                            <a:schemeClr val="dk1"/>
                          </a:solidFill>
                        </a:rPr>
                        <a:t>Planifier une intervention</a:t>
                      </a:r>
                      <a:endParaRPr sz="11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tc>
              </a:tr>
            </a:tbl>
          </a:graphicData>
        </a:graphic>
      </p:graphicFrame>
      <p:graphicFrame>
        <p:nvGraphicFramePr>
          <p:cNvPr id="407" name="Google Shape;407;p43"/>
          <p:cNvGraphicFramePr/>
          <p:nvPr/>
        </p:nvGraphicFramePr>
        <p:xfrm>
          <a:off x="911150" y="2613075"/>
          <a:ext cx="3000000" cy="3000000"/>
        </p:xfrm>
        <a:graphic>
          <a:graphicData uri="http://schemas.openxmlformats.org/drawingml/2006/table">
            <a:tbl>
              <a:tblPr>
                <a:noFill/>
                <a:tableStyleId>{AAFB240B-8B45-4F92-AFC0-D8F3134E2135}</a:tableStyleId>
              </a:tblPr>
              <a:tblGrid>
                <a:gridCol w="2756525"/>
                <a:gridCol w="1477525"/>
                <a:gridCol w="1472025"/>
                <a:gridCol w="1532925"/>
              </a:tblGrid>
              <a:tr h="381000">
                <a:tc>
                  <a:txBody>
                    <a:bodyPr/>
                    <a:lstStyle/>
                    <a:p>
                      <a:pPr indent="0" lvl="0" marL="0" rtl="0" algn="l">
                        <a:spcBef>
                          <a:spcPts val="0"/>
                        </a:spcBef>
                        <a:spcAft>
                          <a:spcPts val="0"/>
                        </a:spcAft>
                        <a:buNone/>
                      </a:pPr>
                      <a:r>
                        <a:rPr lang="fr" sz="900"/>
                        <a:t>S</a:t>
                      </a:r>
                      <a:r>
                        <a:rPr lang="fr" sz="900"/>
                        <a:t>électionner</a:t>
                      </a:r>
                      <a:r>
                        <a:rPr lang="fr" sz="900"/>
                        <a:t> les bacs pour intervention</a:t>
                      </a:r>
                      <a:endParaRPr sz="9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fr" sz="900"/>
                        <a:t>Visualiser une intervention</a:t>
                      </a:r>
                      <a:endParaRPr sz="9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t/>
                      </a:r>
                      <a:endParaRPr/>
                    </a:p>
                  </a:txBody>
                  <a:tcPr marT="91425" marB="91425" marR="91425" marL="91425"/>
                </a:tc>
              </a:tr>
            </a:tbl>
          </a:graphicData>
        </a:graphic>
      </p:graphicFrame>
      <p:graphicFrame>
        <p:nvGraphicFramePr>
          <p:cNvPr id="408" name="Google Shape;408;p43"/>
          <p:cNvGraphicFramePr/>
          <p:nvPr/>
        </p:nvGraphicFramePr>
        <p:xfrm>
          <a:off x="911150" y="3427688"/>
          <a:ext cx="3000000" cy="3000000"/>
        </p:xfrm>
        <a:graphic>
          <a:graphicData uri="http://schemas.openxmlformats.org/drawingml/2006/table">
            <a:tbl>
              <a:tblPr>
                <a:noFill/>
                <a:tableStyleId>{AAFB240B-8B45-4F92-AFC0-D8F3134E2135}</a:tableStyleId>
              </a:tblPr>
              <a:tblGrid>
                <a:gridCol w="2756525"/>
                <a:gridCol w="1477525"/>
                <a:gridCol w="1472025"/>
                <a:gridCol w="1532925"/>
              </a:tblGrid>
              <a:tr h="381000">
                <a:tc>
                  <a:txBody>
                    <a:bodyPr/>
                    <a:lstStyle/>
                    <a:p>
                      <a:pPr indent="0" lvl="0" marL="0" rtl="0" algn="l">
                        <a:spcBef>
                          <a:spcPts val="0"/>
                        </a:spcBef>
                        <a:spcAft>
                          <a:spcPts val="0"/>
                        </a:spcAft>
                        <a:buNone/>
                      </a:pPr>
                      <a:r>
                        <a:rPr lang="fr" sz="900"/>
                        <a:t>Imprimer une intervention (et sauvegarder en pdf)</a:t>
                      </a:r>
                      <a:endParaRPr sz="900"/>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graphicFrame>
        <p:nvGraphicFramePr>
          <p:cNvPr id="409" name="Google Shape;409;p43"/>
          <p:cNvGraphicFramePr/>
          <p:nvPr/>
        </p:nvGraphicFramePr>
        <p:xfrm>
          <a:off x="911150" y="3846100"/>
          <a:ext cx="3000000" cy="3000000"/>
        </p:xfrm>
        <a:graphic>
          <a:graphicData uri="http://schemas.openxmlformats.org/drawingml/2006/table">
            <a:tbl>
              <a:tblPr>
                <a:noFill/>
                <a:tableStyleId>{AAFB240B-8B45-4F92-AFC0-D8F3134E2135}</a:tableStyleId>
              </a:tblPr>
              <a:tblGrid>
                <a:gridCol w="2756525"/>
                <a:gridCol w="1477525"/>
                <a:gridCol w="1472025"/>
                <a:gridCol w="1532925"/>
              </a:tblGrid>
              <a:tr h="381000">
                <a:tc>
                  <a:txBody>
                    <a:bodyPr/>
                    <a:lstStyle/>
                    <a:p>
                      <a:pPr indent="0" lvl="0" marL="0" rtl="0" algn="l">
                        <a:spcBef>
                          <a:spcPts val="0"/>
                        </a:spcBef>
                        <a:spcAft>
                          <a:spcPts val="0"/>
                        </a:spcAft>
                        <a:buNone/>
                      </a:pPr>
                      <a:r>
                        <a:rPr lang="fr" sz="900"/>
                        <a:t>Dialoguer avec le serveur TTN</a:t>
                      </a:r>
                      <a:endParaRPr sz="9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bl>
          </a:graphicData>
        </a:graphic>
      </p:graphicFrame>
      <p:pic>
        <p:nvPicPr>
          <p:cNvPr id="410" name="Google Shape;410;p43"/>
          <p:cNvPicPr preferRelativeResize="0"/>
          <p:nvPr/>
        </p:nvPicPr>
        <p:blipFill>
          <a:blip r:embed="rId4">
            <a:alphaModFix/>
          </a:blip>
          <a:stretch>
            <a:fillRect/>
          </a:stretch>
        </p:blipFill>
        <p:spPr>
          <a:xfrm>
            <a:off x="7181675" y="2635300"/>
            <a:ext cx="344650" cy="344650"/>
          </a:xfrm>
          <a:prstGeom prst="rect">
            <a:avLst/>
          </a:prstGeom>
          <a:noFill/>
          <a:ln>
            <a:noFill/>
          </a:ln>
        </p:spPr>
      </p:pic>
      <p:pic>
        <p:nvPicPr>
          <p:cNvPr id="411" name="Google Shape;411;p43"/>
          <p:cNvPicPr preferRelativeResize="0"/>
          <p:nvPr/>
        </p:nvPicPr>
        <p:blipFill>
          <a:blip r:embed="rId4">
            <a:alphaModFix/>
          </a:blip>
          <a:stretch>
            <a:fillRect/>
          </a:stretch>
        </p:blipFill>
        <p:spPr>
          <a:xfrm>
            <a:off x="7181675" y="3044900"/>
            <a:ext cx="344650" cy="344650"/>
          </a:xfrm>
          <a:prstGeom prst="rect">
            <a:avLst/>
          </a:prstGeom>
          <a:noFill/>
          <a:ln>
            <a:noFill/>
          </a:ln>
        </p:spPr>
      </p:pic>
      <p:pic>
        <p:nvPicPr>
          <p:cNvPr id="412" name="Google Shape;412;p43"/>
          <p:cNvPicPr preferRelativeResize="0"/>
          <p:nvPr/>
        </p:nvPicPr>
        <p:blipFill>
          <a:blip r:embed="rId4">
            <a:alphaModFix/>
          </a:blip>
          <a:stretch>
            <a:fillRect/>
          </a:stretch>
        </p:blipFill>
        <p:spPr>
          <a:xfrm>
            <a:off x="7181675" y="3453475"/>
            <a:ext cx="344650" cy="344650"/>
          </a:xfrm>
          <a:prstGeom prst="rect">
            <a:avLst/>
          </a:prstGeom>
          <a:noFill/>
          <a:ln>
            <a:noFill/>
          </a:ln>
        </p:spPr>
      </p:pic>
      <p:pic>
        <p:nvPicPr>
          <p:cNvPr id="413" name="Google Shape;413;p43"/>
          <p:cNvPicPr preferRelativeResize="0"/>
          <p:nvPr/>
        </p:nvPicPr>
        <p:blipFill>
          <a:blip r:embed="rId4">
            <a:alphaModFix/>
          </a:blip>
          <a:stretch>
            <a:fillRect/>
          </a:stretch>
        </p:blipFill>
        <p:spPr>
          <a:xfrm>
            <a:off x="7181675" y="3862038"/>
            <a:ext cx="344650" cy="344650"/>
          </a:xfrm>
          <a:prstGeom prst="rect">
            <a:avLst/>
          </a:prstGeom>
          <a:noFill/>
          <a:ln>
            <a:noFill/>
          </a:ln>
        </p:spPr>
      </p:pic>
      <p:pic>
        <p:nvPicPr>
          <p:cNvPr id="414" name="Google Shape;414;p43"/>
          <p:cNvPicPr preferRelativeResize="0"/>
          <p:nvPr/>
        </p:nvPicPr>
        <p:blipFill>
          <a:blip r:embed="rId4">
            <a:alphaModFix/>
          </a:blip>
          <a:stretch>
            <a:fillRect/>
          </a:stretch>
        </p:blipFill>
        <p:spPr>
          <a:xfrm>
            <a:off x="7181675" y="1827825"/>
            <a:ext cx="344650" cy="344650"/>
          </a:xfrm>
          <a:prstGeom prst="rect">
            <a:avLst/>
          </a:prstGeom>
          <a:noFill/>
          <a:ln>
            <a:noFill/>
          </a:ln>
        </p:spPr>
      </p:pic>
      <p:pic>
        <p:nvPicPr>
          <p:cNvPr id="415" name="Google Shape;415;p43"/>
          <p:cNvPicPr preferRelativeResize="0"/>
          <p:nvPr/>
        </p:nvPicPr>
        <p:blipFill>
          <a:blip r:embed="rId4">
            <a:alphaModFix/>
          </a:blip>
          <a:stretch>
            <a:fillRect/>
          </a:stretch>
        </p:blipFill>
        <p:spPr>
          <a:xfrm>
            <a:off x="7181675" y="2243188"/>
            <a:ext cx="344650" cy="344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9" name="Shape 419"/>
        <p:cNvGrpSpPr/>
        <p:nvPr/>
      </p:nvGrpSpPr>
      <p:grpSpPr>
        <a:xfrm>
          <a:off x="0" y="0"/>
          <a:ext cx="0" cy="0"/>
          <a:chOff x="0" y="0"/>
          <a:chExt cx="0" cy="0"/>
        </a:xfrm>
      </p:grpSpPr>
      <p:sp>
        <p:nvSpPr>
          <p:cNvPr id="420" name="Google Shape;420;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Liaison LoRa</a:t>
            </a:r>
            <a:endParaRPr/>
          </a:p>
        </p:txBody>
      </p:sp>
      <p:sp>
        <p:nvSpPr>
          <p:cNvPr id="421" name="Google Shape;421;p44"/>
          <p:cNvSpPr txBox="1"/>
          <p:nvPr>
            <p:ph idx="1" type="body"/>
          </p:nvPr>
        </p:nvSpPr>
        <p:spPr>
          <a:xfrm>
            <a:off x="195150" y="969025"/>
            <a:ext cx="8520600" cy="11124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fr"/>
              <a:t>Bande de fréquence :  </a:t>
            </a:r>
            <a:r>
              <a:rPr b="1" lang="fr"/>
              <a:t>868 MHz en Europe</a:t>
            </a:r>
            <a:r>
              <a:rPr lang="fr"/>
              <a:t> à 915 MHz en Amérique</a:t>
            </a:r>
            <a:endParaRPr/>
          </a:p>
          <a:p>
            <a:pPr indent="-325755" lvl="0" marL="457200" rtl="0" algn="l">
              <a:spcBef>
                <a:spcPts val="0"/>
              </a:spcBef>
              <a:spcAft>
                <a:spcPts val="0"/>
              </a:spcAft>
              <a:buSzPct val="100000"/>
              <a:buChar char="-"/>
            </a:pPr>
            <a:r>
              <a:rPr lang="fr"/>
              <a:t>LoRa est une technologie de modulation (LoRa) de signal qui permet la transmission de données en respectant un protocole, exemple dans notre cas : LoRaWAN</a:t>
            </a:r>
            <a:endParaRPr/>
          </a:p>
        </p:txBody>
      </p:sp>
      <p:sp>
        <p:nvSpPr>
          <p:cNvPr id="422" name="Google Shape;422;p44"/>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423" name="Google Shape;423;p44"/>
          <p:cNvPicPr preferRelativeResize="0"/>
          <p:nvPr/>
        </p:nvPicPr>
        <p:blipFill>
          <a:blip r:embed="rId3">
            <a:alphaModFix/>
          </a:blip>
          <a:stretch>
            <a:fillRect/>
          </a:stretch>
        </p:blipFill>
        <p:spPr>
          <a:xfrm>
            <a:off x="8150150" y="208324"/>
            <a:ext cx="904474" cy="940000"/>
          </a:xfrm>
          <a:prstGeom prst="rect">
            <a:avLst/>
          </a:prstGeom>
          <a:noFill/>
          <a:ln>
            <a:noFill/>
          </a:ln>
        </p:spPr>
      </p:pic>
      <p:pic>
        <p:nvPicPr>
          <p:cNvPr id="424" name="Google Shape;424;p44"/>
          <p:cNvPicPr preferRelativeResize="0"/>
          <p:nvPr/>
        </p:nvPicPr>
        <p:blipFill rotWithShape="1">
          <a:blip r:embed="rId4">
            <a:alphaModFix/>
          </a:blip>
          <a:srcRect b="23555" l="9902" r="13274" t="17304"/>
          <a:stretch/>
        </p:blipFill>
        <p:spPr>
          <a:xfrm>
            <a:off x="1845345" y="2954977"/>
            <a:ext cx="986870" cy="744496"/>
          </a:xfrm>
          <a:prstGeom prst="rect">
            <a:avLst/>
          </a:prstGeom>
          <a:noFill/>
          <a:ln>
            <a:noFill/>
          </a:ln>
        </p:spPr>
      </p:pic>
      <p:pic>
        <p:nvPicPr>
          <p:cNvPr id="425" name="Google Shape;425;p44"/>
          <p:cNvPicPr preferRelativeResize="0"/>
          <p:nvPr/>
        </p:nvPicPr>
        <p:blipFill rotWithShape="1">
          <a:blip r:embed="rId4">
            <a:alphaModFix/>
          </a:blip>
          <a:srcRect b="23555" l="9902" r="13274" t="17304"/>
          <a:stretch/>
        </p:blipFill>
        <p:spPr>
          <a:xfrm>
            <a:off x="2601375" y="2021400"/>
            <a:ext cx="986870" cy="744496"/>
          </a:xfrm>
          <a:prstGeom prst="rect">
            <a:avLst/>
          </a:prstGeom>
          <a:noFill/>
          <a:ln>
            <a:noFill/>
          </a:ln>
        </p:spPr>
      </p:pic>
      <p:pic>
        <p:nvPicPr>
          <p:cNvPr id="426" name="Google Shape;426;p44"/>
          <p:cNvPicPr preferRelativeResize="0"/>
          <p:nvPr/>
        </p:nvPicPr>
        <p:blipFill rotWithShape="1">
          <a:blip r:embed="rId5">
            <a:alphaModFix/>
          </a:blip>
          <a:srcRect b="0" l="12336" r="11843" t="0"/>
          <a:stretch/>
        </p:blipFill>
        <p:spPr>
          <a:xfrm>
            <a:off x="805213" y="3673677"/>
            <a:ext cx="920991" cy="1190442"/>
          </a:xfrm>
          <a:prstGeom prst="rect">
            <a:avLst/>
          </a:prstGeom>
          <a:noFill/>
          <a:ln>
            <a:noFill/>
          </a:ln>
        </p:spPr>
      </p:pic>
      <p:pic>
        <p:nvPicPr>
          <p:cNvPr id="427" name="Google Shape;427;p44"/>
          <p:cNvPicPr preferRelativeResize="0"/>
          <p:nvPr/>
        </p:nvPicPr>
        <p:blipFill rotWithShape="1">
          <a:blip r:embed="rId5">
            <a:alphaModFix/>
          </a:blip>
          <a:srcRect b="0" l="12336" r="11843" t="0"/>
          <a:stretch/>
        </p:blipFill>
        <p:spPr>
          <a:xfrm>
            <a:off x="54451" y="2500968"/>
            <a:ext cx="920991" cy="1190442"/>
          </a:xfrm>
          <a:prstGeom prst="rect">
            <a:avLst/>
          </a:prstGeom>
          <a:noFill/>
          <a:ln>
            <a:noFill/>
          </a:ln>
        </p:spPr>
      </p:pic>
      <p:sp>
        <p:nvSpPr>
          <p:cNvPr id="428" name="Google Shape;428;p44"/>
          <p:cNvSpPr/>
          <p:nvPr/>
        </p:nvSpPr>
        <p:spPr>
          <a:xfrm>
            <a:off x="2864162" y="3114215"/>
            <a:ext cx="2753892" cy="1942596"/>
          </a:xfrm>
          <a:prstGeom prst="cloud">
            <a:avLst/>
          </a:prstGeom>
          <a:solidFill>
            <a:srgbClr val="E9EDEE"/>
          </a:solidFill>
          <a:ln cap="flat" cmpd="sng" w="9525">
            <a:solidFill>
              <a:srgbClr val="1A1A1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44"/>
          <p:cNvPicPr preferRelativeResize="0"/>
          <p:nvPr/>
        </p:nvPicPr>
        <p:blipFill rotWithShape="1">
          <a:blip r:embed="rId6">
            <a:alphaModFix/>
          </a:blip>
          <a:srcRect b="12460" l="12066" r="20297" t="16943"/>
          <a:stretch/>
        </p:blipFill>
        <p:spPr>
          <a:xfrm>
            <a:off x="3838268" y="3821885"/>
            <a:ext cx="809388" cy="828006"/>
          </a:xfrm>
          <a:prstGeom prst="rect">
            <a:avLst/>
          </a:prstGeom>
          <a:noFill/>
          <a:ln>
            <a:noFill/>
          </a:ln>
        </p:spPr>
      </p:pic>
      <p:pic>
        <p:nvPicPr>
          <p:cNvPr id="430" name="Google Shape;430;p44"/>
          <p:cNvPicPr preferRelativeResize="0"/>
          <p:nvPr/>
        </p:nvPicPr>
        <p:blipFill>
          <a:blip r:embed="rId7">
            <a:alphaModFix/>
          </a:blip>
          <a:stretch>
            <a:fillRect/>
          </a:stretch>
        </p:blipFill>
        <p:spPr>
          <a:xfrm>
            <a:off x="560315" y="2228166"/>
            <a:ext cx="437970" cy="429235"/>
          </a:xfrm>
          <a:prstGeom prst="rect">
            <a:avLst/>
          </a:prstGeom>
          <a:noFill/>
          <a:ln>
            <a:noFill/>
          </a:ln>
        </p:spPr>
      </p:pic>
      <p:pic>
        <p:nvPicPr>
          <p:cNvPr id="431" name="Google Shape;431;p44"/>
          <p:cNvPicPr preferRelativeResize="0"/>
          <p:nvPr/>
        </p:nvPicPr>
        <p:blipFill>
          <a:blip r:embed="rId8">
            <a:alphaModFix/>
          </a:blip>
          <a:stretch>
            <a:fillRect/>
          </a:stretch>
        </p:blipFill>
        <p:spPr>
          <a:xfrm>
            <a:off x="54450" y="2228173"/>
            <a:ext cx="437970" cy="429221"/>
          </a:xfrm>
          <a:prstGeom prst="rect">
            <a:avLst/>
          </a:prstGeom>
          <a:noFill/>
          <a:ln>
            <a:noFill/>
          </a:ln>
        </p:spPr>
      </p:pic>
      <p:cxnSp>
        <p:nvCxnSpPr>
          <p:cNvPr id="432" name="Google Shape;432;p44"/>
          <p:cNvCxnSpPr/>
          <p:nvPr/>
        </p:nvCxnSpPr>
        <p:spPr>
          <a:xfrm flipH="1">
            <a:off x="883652" y="2533898"/>
            <a:ext cx="1832700" cy="310800"/>
          </a:xfrm>
          <a:prstGeom prst="straightConnector1">
            <a:avLst/>
          </a:prstGeom>
          <a:noFill/>
          <a:ln cap="flat" cmpd="sng" w="9525">
            <a:solidFill>
              <a:srgbClr val="1A1A1A"/>
            </a:solidFill>
            <a:prstDash val="dash"/>
            <a:round/>
            <a:headEnd len="med" w="med" type="triangle"/>
            <a:tailEnd len="med" w="med" type="triangle"/>
          </a:ln>
        </p:spPr>
      </p:cxnSp>
      <p:cxnSp>
        <p:nvCxnSpPr>
          <p:cNvPr id="433" name="Google Shape;433;p44"/>
          <p:cNvCxnSpPr/>
          <p:nvPr/>
        </p:nvCxnSpPr>
        <p:spPr>
          <a:xfrm flipH="1" rot="10800000">
            <a:off x="1644920" y="3542456"/>
            <a:ext cx="500400" cy="456000"/>
          </a:xfrm>
          <a:prstGeom prst="straightConnector1">
            <a:avLst/>
          </a:prstGeom>
          <a:noFill/>
          <a:ln cap="flat" cmpd="sng" w="9525">
            <a:solidFill>
              <a:srgbClr val="1A1A1A"/>
            </a:solidFill>
            <a:prstDash val="dash"/>
            <a:round/>
            <a:headEnd len="med" w="med" type="triangle"/>
            <a:tailEnd len="med" w="med" type="triangle"/>
          </a:ln>
        </p:spPr>
      </p:cxnSp>
      <p:cxnSp>
        <p:nvCxnSpPr>
          <p:cNvPr id="434" name="Google Shape;434;p44"/>
          <p:cNvCxnSpPr/>
          <p:nvPr/>
        </p:nvCxnSpPr>
        <p:spPr>
          <a:xfrm rot="10800000">
            <a:off x="3357969" y="2616708"/>
            <a:ext cx="831600" cy="1174500"/>
          </a:xfrm>
          <a:prstGeom prst="straightConnector1">
            <a:avLst/>
          </a:prstGeom>
          <a:noFill/>
          <a:ln cap="flat" cmpd="sng" w="9525">
            <a:solidFill>
              <a:srgbClr val="1A1A1A"/>
            </a:solidFill>
            <a:prstDash val="dash"/>
            <a:round/>
            <a:headEnd len="med" w="med" type="triangle"/>
            <a:tailEnd len="med" w="med" type="triangle"/>
          </a:ln>
        </p:spPr>
      </p:cxnSp>
      <p:sp>
        <p:nvSpPr>
          <p:cNvPr id="435" name="Google Shape;435;p44"/>
          <p:cNvSpPr txBox="1"/>
          <p:nvPr/>
        </p:nvSpPr>
        <p:spPr>
          <a:xfrm>
            <a:off x="3064851" y="3846963"/>
            <a:ext cx="118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900">
                <a:solidFill>
                  <a:srgbClr val="4A86E8"/>
                </a:solidFill>
                <a:latin typeface="Lato"/>
                <a:ea typeface="Lato"/>
                <a:cs typeface="Lato"/>
                <a:sym typeface="Lato"/>
              </a:rPr>
              <a:t>The Things Stack</a:t>
            </a:r>
            <a:endParaRPr sz="900">
              <a:solidFill>
                <a:srgbClr val="4A86E8"/>
              </a:solidFill>
              <a:latin typeface="Lato"/>
              <a:ea typeface="Lato"/>
              <a:cs typeface="Lato"/>
              <a:sym typeface="Lato"/>
            </a:endParaRPr>
          </a:p>
          <a:p>
            <a:pPr indent="0" lvl="0" marL="0" rtl="0" algn="l">
              <a:spcBef>
                <a:spcPts val="0"/>
              </a:spcBef>
              <a:spcAft>
                <a:spcPts val="0"/>
              </a:spcAft>
              <a:buNone/>
            </a:pPr>
            <a:r>
              <a:rPr lang="fr" sz="900">
                <a:solidFill>
                  <a:srgbClr val="4A86E8"/>
                </a:solidFill>
                <a:latin typeface="Lato"/>
                <a:ea typeface="Lato"/>
                <a:cs typeface="Lato"/>
                <a:sym typeface="Lato"/>
              </a:rPr>
              <a:t>Internet</a:t>
            </a:r>
            <a:endParaRPr sz="900">
              <a:solidFill>
                <a:srgbClr val="4A86E8"/>
              </a:solidFill>
              <a:latin typeface="Lato"/>
              <a:ea typeface="Lato"/>
              <a:cs typeface="Lato"/>
              <a:sym typeface="Lato"/>
            </a:endParaRPr>
          </a:p>
        </p:txBody>
      </p:sp>
      <p:pic>
        <p:nvPicPr>
          <p:cNvPr id="436" name="Google Shape;436;p44"/>
          <p:cNvPicPr preferRelativeResize="0"/>
          <p:nvPr/>
        </p:nvPicPr>
        <p:blipFill>
          <a:blip r:embed="rId7">
            <a:alphaModFix/>
          </a:blip>
          <a:stretch>
            <a:fillRect/>
          </a:stretch>
        </p:blipFill>
        <p:spPr>
          <a:xfrm>
            <a:off x="1311077" y="3403223"/>
            <a:ext cx="437970" cy="429235"/>
          </a:xfrm>
          <a:prstGeom prst="rect">
            <a:avLst/>
          </a:prstGeom>
          <a:noFill/>
          <a:ln>
            <a:noFill/>
          </a:ln>
        </p:spPr>
      </p:pic>
      <p:pic>
        <p:nvPicPr>
          <p:cNvPr id="437" name="Google Shape;437;p44"/>
          <p:cNvPicPr preferRelativeResize="0"/>
          <p:nvPr/>
        </p:nvPicPr>
        <p:blipFill>
          <a:blip r:embed="rId8">
            <a:alphaModFix/>
          </a:blip>
          <a:stretch>
            <a:fillRect/>
          </a:stretch>
        </p:blipFill>
        <p:spPr>
          <a:xfrm>
            <a:off x="805212" y="3403230"/>
            <a:ext cx="437970" cy="429221"/>
          </a:xfrm>
          <a:prstGeom prst="rect">
            <a:avLst/>
          </a:prstGeom>
          <a:noFill/>
          <a:ln>
            <a:noFill/>
          </a:ln>
        </p:spPr>
      </p:pic>
      <p:cxnSp>
        <p:nvCxnSpPr>
          <p:cNvPr id="438" name="Google Shape;438;p44"/>
          <p:cNvCxnSpPr/>
          <p:nvPr/>
        </p:nvCxnSpPr>
        <p:spPr>
          <a:xfrm rot="10800000">
            <a:off x="2779739" y="3487407"/>
            <a:ext cx="1191300" cy="379800"/>
          </a:xfrm>
          <a:prstGeom prst="straightConnector1">
            <a:avLst/>
          </a:prstGeom>
          <a:noFill/>
          <a:ln cap="flat" cmpd="sng" w="9525">
            <a:solidFill>
              <a:srgbClr val="1A1A1A"/>
            </a:solidFill>
            <a:prstDash val="dash"/>
            <a:round/>
            <a:headEnd len="med" w="med" type="triangle"/>
            <a:tailEnd len="med" w="med" type="triangle"/>
          </a:ln>
        </p:spPr>
      </p:cxnSp>
      <p:sp>
        <p:nvSpPr>
          <p:cNvPr id="439" name="Google Shape;439;p44"/>
          <p:cNvSpPr txBox="1"/>
          <p:nvPr/>
        </p:nvSpPr>
        <p:spPr>
          <a:xfrm>
            <a:off x="3568200" y="2117625"/>
            <a:ext cx="199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Lato"/>
                <a:ea typeface="Lato"/>
                <a:cs typeface="Lato"/>
                <a:sym typeface="Lato"/>
              </a:rPr>
              <a:t>The Things Gateway Passerelle LoRaWAN</a:t>
            </a:r>
            <a:endParaRPr sz="1100">
              <a:latin typeface="Lato"/>
              <a:ea typeface="Lato"/>
              <a:cs typeface="Lato"/>
              <a:sym typeface="Lato"/>
            </a:endParaRPr>
          </a:p>
        </p:txBody>
      </p:sp>
      <p:sp>
        <p:nvSpPr>
          <p:cNvPr id="440" name="Google Shape;440;p44"/>
          <p:cNvSpPr txBox="1"/>
          <p:nvPr/>
        </p:nvSpPr>
        <p:spPr>
          <a:xfrm>
            <a:off x="1415756" y="2398706"/>
            <a:ext cx="101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Lato"/>
                <a:ea typeface="Lato"/>
                <a:cs typeface="Lato"/>
                <a:sym typeface="Lato"/>
              </a:rPr>
              <a:t>Lora</a:t>
            </a:r>
            <a:endParaRPr sz="1100">
              <a:latin typeface="Lato"/>
              <a:ea typeface="Lato"/>
              <a:cs typeface="Lato"/>
              <a:sym typeface="Lato"/>
            </a:endParaRPr>
          </a:p>
        </p:txBody>
      </p:sp>
      <p:sp>
        <p:nvSpPr>
          <p:cNvPr id="441" name="Google Shape;441;p44"/>
          <p:cNvSpPr txBox="1"/>
          <p:nvPr/>
        </p:nvSpPr>
        <p:spPr>
          <a:xfrm>
            <a:off x="143700" y="3542450"/>
            <a:ext cx="6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Open Sans"/>
                <a:ea typeface="Open Sans"/>
                <a:cs typeface="Open Sans"/>
                <a:sym typeface="Open Sans"/>
              </a:rPr>
              <a:t>IoT</a:t>
            </a:r>
            <a:endParaRPr>
              <a:latin typeface="Open Sans"/>
              <a:ea typeface="Open Sans"/>
              <a:cs typeface="Open Sans"/>
              <a:sym typeface="Open Sans"/>
            </a:endParaRPr>
          </a:p>
        </p:txBody>
      </p:sp>
      <p:sp>
        <p:nvSpPr>
          <p:cNvPr id="442" name="Google Shape;442;p44"/>
          <p:cNvSpPr txBox="1"/>
          <p:nvPr/>
        </p:nvSpPr>
        <p:spPr>
          <a:xfrm>
            <a:off x="5769450" y="1998500"/>
            <a:ext cx="32853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latin typeface="Open Sans"/>
              <a:ea typeface="Open Sans"/>
              <a:cs typeface="Open Sans"/>
              <a:sym typeface="Open Sans"/>
            </a:endParaRPr>
          </a:p>
          <a:p>
            <a:pPr indent="0" lvl="0" marL="0" rtl="0" algn="l">
              <a:spcBef>
                <a:spcPts val="0"/>
              </a:spcBef>
              <a:spcAft>
                <a:spcPts val="0"/>
              </a:spcAft>
              <a:buNone/>
            </a:pPr>
            <a:r>
              <a:rPr lang="fr">
                <a:latin typeface="Open Sans"/>
                <a:ea typeface="Open Sans"/>
                <a:cs typeface="Open Sans"/>
                <a:sym typeface="Open Sans"/>
              </a:rPr>
              <a:t>	</a:t>
            </a:r>
            <a:r>
              <a:rPr lang="fr" sz="1200" u="sng">
                <a:latin typeface="Open Sans"/>
                <a:ea typeface="Open Sans"/>
                <a:cs typeface="Open Sans"/>
                <a:sym typeface="Open Sans"/>
              </a:rPr>
              <a:t>Avantages :</a:t>
            </a:r>
            <a:endParaRPr sz="1200" u="sng">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fr" sz="1200">
                <a:latin typeface="Open Sans"/>
                <a:ea typeface="Open Sans"/>
                <a:cs typeface="Open Sans"/>
                <a:sym typeface="Open Sans"/>
              </a:rPr>
              <a:t>Technologie Spread spectrum, donc grande distances </a:t>
            </a:r>
            <a:r>
              <a:rPr lang="fr" sz="1200">
                <a:latin typeface="Open Sans"/>
                <a:ea typeface="Open Sans"/>
                <a:cs typeface="Open Sans"/>
                <a:sym typeface="Open Sans"/>
              </a:rPr>
              <a:t>d'émission</a:t>
            </a:r>
            <a:r>
              <a:rPr lang="fr" sz="1200">
                <a:latin typeface="Open Sans"/>
                <a:ea typeface="Open Sans"/>
                <a:cs typeface="Open Sans"/>
                <a:sym typeface="Open Sans"/>
              </a:rPr>
              <a:t>.</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fr" sz="1200">
                <a:latin typeface="Open Sans"/>
                <a:ea typeface="Open Sans"/>
                <a:cs typeface="Open Sans"/>
                <a:sym typeface="Open Sans"/>
              </a:rPr>
              <a:t>Bonne qualité du signal</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fr" sz="1200">
                <a:latin typeface="Open Sans"/>
                <a:ea typeface="Open Sans"/>
                <a:cs typeface="Open Sans"/>
                <a:sym typeface="Open Sans"/>
              </a:rPr>
              <a:t>Très peu </a:t>
            </a:r>
            <a:r>
              <a:rPr lang="fr" sz="1200">
                <a:latin typeface="Open Sans"/>
                <a:ea typeface="Open Sans"/>
                <a:cs typeface="Open Sans"/>
                <a:sym typeface="Open Sans"/>
              </a:rPr>
              <a:t>coûteux</a:t>
            </a:r>
            <a:r>
              <a:rPr lang="fr" sz="1200">
                <a:latin typeface="Open Sans"/>
                <a:ea typeface="Open Sans"/>
                <a:cs typeface="Open Sans"/>
                <a:sym typeface="Open Sans"/>
              </a:rPr>
              <a:t> en </a:t>
            </a:r>
            <a:r>
              <a:rPr lang="fr" sz="1200">
                <a:latin typeface="Open Sans"/>
                <a:ea typeface="Open Sans"/>
                <a:cs typeface="Open Sans"/>
                <a:sym typeface="Open Sans"/>
              </a:rPr>
              <a:t>énergie</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0" lvl="0" marL="457200" rtl="0" algn="l">
              <a:spcBef>
                <a:spcPts val="0"/>
              </a:spcBef>
              <a:spcAft>
                <a:spcPts val="0"/>
              </a:spcAft>
              <a:buNone/>
            </a:pPr>
            <a:r>
              <a:rPr lang="fr" sz="1200" u="sng">
                <a:latin typeface="Open Sans"/>
                <a:ea typeface="Open Sans"/>
                <a:cs typeface="Open Sans"/>
                <a:sym typeface="Open Sans"/>
              </a:rPr>
              <a:t>Inconvénients :</a:t>
            </a:r>
            <a:endParaRPr sz="1200" u="sng">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fr" sz="1200">
                <a:latin typeface="Open Sans"/>
                <a:ea typeface="Open Sans"/>
                <a:cs typeface="Open Sans"/>
                <a:sym typeface="Open Sans"/>
              </a:rPr>
              <a:t>Débit de données limité</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fr" sz="1200">
                <a:latin typeface="Open Sans"/>
                <a:ea typeface="Open Sans"/>
                <a:cs typeface="Open Sans"/>
                <a:sym typeface="Open Sans"/>
              </a:rPr>
              <a:t>Une latence élevée due à sa longue portée.</a:t>
            </a:r>
            <a:endParaRPr sz="12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Présentation</a:t>
            </a:r>
            <a:r>
              <a:rPr lang="fr"/>
              <a:t> d’un distributeur</a:t>
            </a:r>
            <a:endParaRPr/>
          </a:p>
        </p:txBody>
      </p:sp>
      <p:sp>
        <p:nvSpPr>
          <p:cNvPr id="113" name="Google Shape;113;p16"/>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114" name="Google Shape;114;p16"/>
          <p:cNvPicPr preferRelativeResize="0"/>
          <p:nvPr/>
        </p:nvPicPr>
        <p:blipFill rotWithShape="1">
          <a:blip r:embed="rId3">
            <a:alphaModFix/>
          </a:blip>
          <a:srcRect b="-9081" l="0" r="0" t="18804"/>
          <a:stretch/>
        </p:blipFill>
        <p:spPr>
          <a:xfrm>
            <a:off x="3192263" y="2534950"/>
            <a:ext cx="1212050" cy="992716"/>
          </a:xfrm>
          <a:prstGeom prst="rect">
            <a:avLst/>
          </a:prstGeom>
          <a:noFill/>
          <a:ln>
            <a:noFill/>
          </a:ln>
        </p:spPr>
      </p:pic>
      <p:pic>
        <p:nvPicPr>
          <p:cNvPr id="115" name="Google Shape;115;p16"/>
          <p:cNvPicPr preferRelativeResize="0"/>
          <p:nvPr/>
        </p:nvPicPr>
        <p:blipFill>
          <a:blip r:embed="rId4">
            <a:alphaModFix/>
          </a:blip>
          <a:stretch>
            <a:fillRect/>
          </a:stretch>
        </p:blipFill>
        <p:spPr>
          <a:xfrm>
            <a:off x="4965934" y="2536538"/>
            <a:ext cx="1796575" cy="1395000"/>
          </a:xfrm>
          <a:prstGeom prst="rect">
            <a:avLst/>
          </a:prstGeom>
          <a:noFill/>
          <a:ln>
            <a:noFill/>
          </a:ln>
        </p:spPr>
      </p:pic>
      <p:pic>
        <p:nvPicPr>
          <p:cNvPr id="116" name="Google Shape;116;p16"/>
          <p:cNvPicPr preferRelativeResize="0"/>
          <p:nvPr/>
        </p:nvPicPr>
        <p:blipFill rotWithShape="1">
          <a:blip r:embed="rId5">
            <a:alphaModFix/>
          </a:blip>
          <a:srcRect b="-4670" l="0" r="0" t="4670"/>
          <a:stretch/>
        </p:blipFill>
        <p:spPr>
          <a:xfrm>
            <a:off x="914038" y="2380363"/>
            <a:ext cx="1904164" cy="1904164"/>
          </a:xfrm>
          <a:prstGeom prst="rect">
            <a:avLst/>
          </a:prstGeom>
          <a:noFill/>
          <a:ln>
            <a:noFill/>
          </a:ln>
        </p:spPr>
      </p:pic>
      <p:sp>
        <p:nvSpPr>
          <p:cNvPr id="117" name="Google Shape;117;p16"/>
          <p:cNvSpPr txBox="1"/>
          <p:nvPr/>
        </p:nvSpPr>
        <p:spPr>
          <a:xfrm>
            <a:off x="1040688" y="2126550"/>
            <a:ext cx="155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Lato"/>
                <a:ea typeface="Lato"/>
                <a:cs typeface="Lato"/>
                <a:sym typeface="Lato"/>
              </a:rPr>
              <a:t>distributeur</a:t>
            </a:r>
            <a:endParaRPr>
              <a:latin typeface="Lato"/>
              <a:ea typeface="Lato"/>
              <a:cs typeface="Lato"/>
              <a:sym typeface="Lato"/>
            </a:endParaRPr>
          </a:p>
        </p:txBody>
      </p:sp>
      <p:sp>
        <p:nvSpPr>
          <p:cNvPr id="118" name="Google Shape;118;p16"/>
          <p:cNvSpPr txBox="1"/>
          <p:nvPr/>
        </p:nvSpPr>
        <p:spPr>
          <a:xfrm>
            <a:off x="3021888" y="2126550"/>
            <a:ext cx="155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Lato"/>
                <a:ea typeface="Lato"/>
                <a:cs typeface="Lato"/>
                <a:sym typeface="Lato"/>
              </a:rPr>
              <a:t>capteurs</a:t>
            </a:r>
            <a:endParaRPr>
              <a:latin typeface="Lato"/>
              <a:ea typeface="Lato"/>
              <a:cs typeface="Lato"/>
              <a:sym typeface="Lato"/>
            </a:endParaRPr>
          </a:p>
        </p:txBody>
      </p:sp>
      <p:pic>
        <p:nvPicPr>
          <p:cNvPr id="119" name="Google Shape;119;p16"/>
          <p:cNvPicPr preferRelativeResize="0"/>
          <p:nvPr/>
        </p:nvPicPr>
        <p:blipFill>
          <a:blip r:embed="rId6">
            <a:alphaModFix/>
          </a:blip>
          <a:stretch>
            <a:fillRect/>
          </a:stretch>
        </p:blipFill>
        <p:spPr>
          <a:xfrm>
            <a:off x="7594187" y="2516363"/>
            <a:ext cx="671850" cy="1632175"/>
          </a:xfrm>
          <a:prstGeom prst="rect">
            <a:avLst/>
          </a:prstGeom>
          <a:noFill/>
          <a:ln>
            <a:noFill/>
          </a:ln>
        </p:spPr>
      </p:pic>
      <p:sp>
        <p:nvSpPr>
          <p:cNvPr id="120" name="Google Shape;120;p16"/>
          <p:cNvSpPr txBox="1"/>
          <p:nvPr/>
        </p:nvSpPr>
        <p:spPr>
          <a:xfrm>
            <a:off x="5087800" y="2018850"/>
            <a:ext cx="155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Lato"/>
                <a:ea typeface="Lato"/>
                <a:cs typeface="Lato"/>
                <a:sym typeface="Lato"/>
              </a:rPr>
              <a:t>carte programmable</a:t>
            </a:r>
            <a:endParaRPr>
              <a:latin typeface="Lato"/>
              <a:ea typeface="Lato"/>
              <a:cs typeface="Lato"/>
              <a:sym typeface="Lato"/>
            </a:endParaRPr>
          </a:p>
        </p:txBody>
      </p:sp>
      <p:sp>
        <p:nvSpPr>
          <p:cNvPr id="121" name="Google Shape;121;p16"/>
          <p:cNvSpPr txBox="1"/>
          <p:nvPr/>
        </p:nvSpPr>
        <p:spPr>
          <a:xfrm>
            <a:off x="7153688" y="2018850"/>
            <a:ext cx="155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Lato"/>
                <a:ea typeface="Lato"/>
                <a:cs typeface="Lato"/>
                <a:sym typeface="Lato"/>
              </a:rPr>
              <a:t>communication</a:t>
            </a:r>
            <a:endParaRPr>
              <a:latin typeface="Lato"/>
              <a:ea typeface="Lato"/>
              <a:cs typeface="Lato"/>
              <a:sym typeface="Lato"/>
            </a:endParaRPr>
          </a:p>
          <a:p>
            <a:pPr indent="0" lvl="0" marL="0" rtl="0" algn="ctr">
              <a:spcBef>
                <a:spcPts val="0"/>
              </a:spcBef>
              <a:spcAft>
                <a:spcPts val="0"/>
              </a:spcAft>
              <a:buNone/>
            </a:pPr>
            <a:r>
              <a:rPr lang="fr">
                <a:latin typeface="Lato"/>
                <a:ea typeface="Lato"/>
                <a:cs typeface="Lato"/>
                <a:sym typeface="Lato"/>
              </a:rPr>
              <a:t>LoRa</a:t>
            </a:r>
            <a:endParaRPr>
              <a:latin typeface="Lato"/>
              <a:ea typeface="Lato"/>
              <a:cs typeface="Lato"/>
              <a:sym typeface="Lato"/>
            </a:endParaRPr>
          </a:p>
        </p:txBody>
      </p:sp>
      <p:sp>
        <p:nvSpPr>
          <p:cNvPr id="122" name="Google Shape;122;p16"/>
          <p:cNvSpPr/>
          <p:nvPr/>
        </p:nvSpPr>
        <p:spPr>
          <a:xfrm>
            <a:off x="2767763" y="2944313"/>
            <a:ext cx="338400" cy="342300"/>
          </a:xfrm>
          <a:prstGeom prst="mathPlus">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4458063" y="2944325"/>
            <a:ext cx="338400" cy="342300"/>
          </a:xfrm>
          <a:prstGeom prst="mathPlus">
            <a:avLst>
              <a:gd fmla="val 23520" name="adj1"/>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16"/>
          <p:cNvPicPr preferRelativeResize="0"/>
          <p:nvPr/>
        </p:nvPicPr>
        <p:blipFill>
          <a:blip r:embed="rId7">
            <a:alphaModFix/>
          </a:blip>
          <a:stretch>
            <a:fillRect/>
          </a:stretch>
        </p:blipFill>
        <p:spPr>
          <a:xfrm>
            <a:off x="8150150" y="208324"/>
            <a:ext cx="904474" cy="940000"/>
          </a:xfrm>
          <a:prstGeom prst="rect">
            <a:avLst/>
          </a:prstGeom>
          <a:noFill/>
          <a:ln>
            <a:noFill/>
          </a:ln>
        </p:spPr>
      </p:pic>
      <p:sp>
        <p:nvSpPr>
          <p:cNvPr id="125" name="Google Shape;125;p16"/>
          <p:cNvSpPr/>
          <p:nvPr/>
        </p:nvSpPr>
        <p:spPr>
          <a:xfrm>
            <a:off x="7002863" y="3000275"/>
            <a:ext cx="591300" cy="230400"/>
          </a:xfrm>
          <a:prstGeom prst="leftArrow">
            <a:avLst>
              <a:gd fmla="val 50000" name="adj1"/>
              <a:gd fmla="val 50000" name="adj2"/>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16"/>
          <p:cNvPicPr preferRelativeResize="0"/>
          <p:nvPr/>
        </p:nvPicPr>
        <p:blipFill>
          <a:blip r:embed="rId8">
            <a:alphaModFix/>
          </a:blip>
          <a:stretch>
            <a:fillRect/>
          </a:stretch>
        </p:blipFill>
        <p:spPr>
          <a:xfrm>
            <a:off x="3192275" y="3286613"/>
            <a:ext cx="1212050" cy="121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Les modules</a:t>
            </a:r>
            <a:endParaRPr/>
          </a:p>
        </p:txBody>
      </p:sp>
      <p:sp>
        <p:nvSpPr>
          <p:cNvPr id="132" name="Google Shape;132;p17"/>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133" name="Google Shape;133;p17"/>
          <p:cNvPicPr preferRelativeResize="0"/>
          <p:nvPr/>
        </p:nvPicPr>
        <p:blipFill rotWithShape="1">
          <a:blip r:embed="rId3">
            <a:alphaModFix/>
          </a:blip>
          <a:srcRect b="-9081" l="0" r="0" t="18804"/>
          <a:stretch/>
        </p:blipFill>
        <p:spPr>
          <a:xfrm>
            <a:off x="5660438" y="2256475"/>
            <a:ext cx="1212050" cy="992716"/>
          </a:xfrm>
          <a:prstGeom prst="rect">
            <a:avLst/>
          </a:prstGeom>
          <a:noFill/>
          <a:ln>
            <a:noFill/>
          </a:ln>
        </p:spPr>
      </p:pic>
      <p:pic>
        <p:nvPicPr>
          <p:cNvPr id="134" name="Google Shape;134;p17"/>
          <p:cNvPicPr preferRelativeResize="0"/>
          <p:nvPr/>
        </p:nvPicPr>
        <p:blipFill>
          <a:blip r:embed="rId4">
            <a:alphaModFix/>
          </a:blip>
          <a:stretch>
            <a:fillRect/>
          </a:stretch>
        </p:blipFill>
        <p:spPr>
          <a:xfrm>
            <a:off x="1876713" y="2074688"/>
            <a:ext cx="1212050" cy="1212050"/>
          </a:xfrm>
          <a:prstGeom prst="rect">
            <a:avLst/>
          </a:prstGeom>
          <a:noFill/>
          <a:ln>
            <a:noFill/>
          </a:ln>
        </p:spPr>
      </p:pic>
      <p:sp>
        <p:nvSpPr>
          <p:cNvPr id="135" name="Google Shape;135;p17"/>
          <p:cNvSpPr txBox="1"/>
          <p:nvPr/>
        </p:nvSpPr>
        <p:spPr>
          <a:xfrm>
            <a:off x="1327738" y="1551938"/>
            <a:ext cx="231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Module HC-SR04 à ultrason pour évaluer une distance de 2 cm à 400 cm</a:t>
            </a:r>
            <a:endParaRPr sz="1200">
              <a:latin typeface="Lato"/>
              <a:ea typeface="Lato"/>
              <a:cs typeface="Lato"/>
              <a:sym typeface="Lato"/>
            </a:endParaRPr>
          </a:p>
        </p:txBody>
      </p:sp>
      <p:sp>
        <p:nvSpPr>
          <p:cNvPr id="136" name="Google Shape;136;p17"/>
          <p:cNvSpPr txBox="1"/>
          <p:nvPr/>
        </p:nvSpPr>
        <p:spPr>
          <a:xfrm>
            <a:off x="5326263" y="1551938"/>
            <a:ext cx="1880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Capteur numérique de température et d’humidité SEN-DHT22</a:t>
            </a:r>
            <a:endParaRPr sz="1200">
              <a:latin typeface="Lato"/>
              <a:ea typeface="Lato"/>
              <a:cs typeface="Lato"/>
              <a:sym typeface="Lato"/>
            </a:endParaRPr>
          </a:p>
        </p:txBody>
      </p:sp>
      <p:pic>
        <p:nvPicPr>
          <p:cNvPr id="137" name="Google Shape;137;p17"/>
          <p:cNvPicPr preferRelativeResize="0"/>
          <p:nvPr/>
        </p:nvPicPr>
        <p:blipFill>
          <a:blip r:embed="rId5">
            <a:alphaModFix/>
          </a:blip>
          <a:stretch>
            <a:fillRect/>
          </a:stretch>
        </p:blipFill>
        <p:spPr>
          <a:xfrm>
            <a:off x="8150150" y="208324"/>
            <a:ext cx="904474" cy="940000"/>
          </a:xfrm>
          <a:prstGeom prst="rect">
            <a:avLst/>
          </a:prstGeom>
          <a:noFill/>
          <a:ln>
            <a:noFill/>
          </a:ln>
        </p:spPr>
      </p:pic>
      <p:sp>
        <p:nvSpPr>
          <p:cNvPr id="138" name="Google Shape;138;p17"/>
          <p:cNvSpPr txBox="1"/>
          <p:nvPr/>
        </p:nvSpPr>
        <p:spPr>
          <a:xfrm>
            <a:off x="1327738" y="3609338"/>
            <a:ext cx="231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latin typeface="Lato"/>
                <a:ea typeface="Lato"/>
                <a:cs typeface="Lato"/>
                <a:sym typeface="Lato"/>
              </a:rPr>
              <a:t>Remplissage des bacs</a:t>
            </a:r>
            <a:endParaRPr b="1" sz="1200">
              <a:latin typeface="Lato"/>
              <a:ea typeface="Lato"/>
              <a:cs typeface="Lato"/>
              <a:sym typeface="Lato"/>
            </a:endParaRPr>
          </a:p>
        </p:txBody>
      </p:sp>
      <p:sp>
        <p:nvSpPr>
          <p:cNvPr id="139" name="Google Shape;139;p17"/>
          <p:cNvSpPr/>
          <p:nvPr/>
        </p:nvSpPr>
        <p:spPr>
          <a:xfrm>
            <a:off x="2324950" y="3201475"/>
            <a:ext cx="315600" cy="315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txBox="1"/>
          <p:nvPr/>
        </p:nvSpPr>
        <p:spPr>
          <a:xfrm>
            <a:off x="5111463" y="3609338"/>
            <a:ext cx="231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200">
                <a:latin typeface="Lato"/>
                <a:ea typeface="Lato"/>
                <a:cs typeface="Lato"/>
                <a:sym typeface="Lato"/>
              </a:rPr>
              <a:t>Hygrométrie</a:t>
            </a:r>
            <a:r>
              <a:rPr b="1" lang="fr" sz="1200">
                <a:latin typeface="Lato"/>
                <a:ea typeface="Lato"/>
                <a:cs typeface="Lato"/>
                <a:sym typeface="Lato"/>
              </a:rPr>
              <a:t> des bacs</a:t>
            </a:r>
            <a:endParaRPr b="1" sz="1200">
              <a:latin typeface="Lato"/>
              <a:ea typeface="Lato"/>
              <a:cs typeface="Lato"/>
              <a:sym typeface="Lato"/>
            </a:endParaRPr>
          </a:p>
        </p:txBody>
      </p:sp>
      <p:sp>
        <p:nvSpPr>
          <p:cNvPr id="141" name="Google Shape;141;p17"/>
          <p:cNvSpPr/>
          <p:nvPr/>
        </p:nvSpPr>
        <p:spPr>
          <a:xfrm>
            <a:off x="6108675" y="3201475"/>
            <a:ext cx="315600" cy="315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sp>
        <p:nvSpPr>
          <p:cNvPr id="147" name="Google Shape;147;p18"/>
          <p:cNvSpPr txBox="1"/>
          <p:nvPr/>
        </p:nvSpPr>
        <p:spPr>
          <a:xfrm>
            <a:off x="465300" y="659350"/>
            <a:ext cx="7688700" cy="5352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fr" sz="2600">
                <a:solidFill>
                  <a:srgbClr val="1A1A1A"/>
                </a:solidFill>
                <a:latin typeface="Raleway"/>
                <a:ea typeface="Raleway"/>
                <a:cs typeface="Raleway"/>
                <a:sym typeface="Raleway"/>
              </a:rPr>
              <a:t>Objectifs pour l’opérateur</a:t>
            </a:r>
            <a:endParaRPr b="1" sz="2600">
              <a:solidFill>
                <a:srgbClr val="1A1A1A"/>
              </a:solidFill>
              <a:latin typeface="Raleway"/>
              <a:ea typeface="Raleway"/>
              <a:cs typeface="Raleway"/>
              <a:sym typeface="Raleway"/>
            </a:endParaRPr>
          </a:p>
        </p:txBody>
      </p:sp>
      <p:sp>
        <p:nvSpPr>
          <p:cNvPr id="148" name="Google Shape;148;p18"/>
          <p:cNvSpPr txBox="1"/>
          <p:nvPr/>
        </p:nvSpPr>
        <p:spPr>
          <a:xfrm>
            <a:off x="8272152" y="4090551"/>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r>
              <a:t/>
            </a:r>
            <a:endParaRPr sz="1000">
              <a:solidFill>
                <a:srgbClr val="595959"/>
              </a:solidFill>
              <a:latin typeface="Lato"/>
              <a:ea typeface="Lato"/>
              <a:cs typeface="Lato"/>
              <a:sym typeface="Lato"/>
            </a:endParaRPr>
          </a:p>
        </p:txBody>
      </p:sp>
      <p:pic>
        <p:nvPicPr>
          <p:cNvPr id="149" name="Google Shape;149;p18"/>
          <p:cNvPicPr preferRelativeResize="0"/>
          <p:nvPr/>
        </p:nvPicPr>
        <p:blipFill>
          <a:blip r:embed="rId3">
            <a:alphaModFix/>
          </a:blip>
          <a:stretch>
            <a:fillRect/>
          </a:stretch>
        </p:blipFill>
        <p:spPr>
          <a:xfrm>
            <a:off x="3601250" y="1305275"/>
            <a:ext cx="1279425" cy="1279425"/>
          </a:xfrm>
          <a:prstGeom prst="rect">
            <a:avLst/>
          </a:prstGeom>
          <a:noFill/>
          <a:ln>
            <a:noFill/>
          </a:ln>
        </p:spPr>
      </p:pic>
      <p:cxnSp>
        <p:nvCxnSpPr>
          <p:cNvPr id="150" name="Google Shape;150;p18"/>
          <p:cNvCxnSpPr/>
          <p:nvPr/>
        </p:nvCxnSpPr>
        <p:spPr>
          <a:xfrm flipH="1">
            <a:off x="2252850" y="2495600"/>
            <a:ext cx="1077000" cy="611700"/>
          </a:xfrm>
          <a:prstGeom prst="straightConnector1">
            <a:avLst/>
          </a:prstGeom>
          <a:noFill/>
          <a:ln cap="flat" cmpd="sng" w="38100">
            <a:solidFill>
              <a:srgbClr val="1A9988"/>
            </a:solidFill>
            <a:prstDash val="solid"/>
            <a:round/>
            <a:headEnd len="med" w="med" type="none"/>
            <a:tailEnd len="med" w="med" type="triangle"/>
          </a:ln>
        </p:spPr>
      </p:cxnSp>
      <p:cxnSp>
        <p:nvCxnSpPr>
          <p:cNvPr id="151" name="Google Shape;151;p18"/>
          <p:cNvCxnSpPr/>
          <p:nvPr/>
        </p:nvCxnSpPr>
        <p:spPr>
          <a:xfrm>
            <a:off x="4312025" y="2762675"/>
            <a:ext cx="25800" cy="1042500"/>
          </a:xfrm>
          <a:prstGeom prst="straightConnector1">
            <a:avLst/>
          </a:prstGeom>
          <a:noFill/>
          <a:ln cap="flat" cmpd="sng" w="38100">
            <a:solidFill>
              <a:srgbClr val="1A9988"/>
            </a:solidFill>
            <a:prstDash val="solid"/>
            <a:round/>
            <a:headEnd len="med" w="med" type="none"/>
            <a:tailEnd len="med" w="med" type="triangle"/>
          </a:ln>
        </p:spPr>
      </p:cxnSp>
      <p:cxnSp>
        <p:nvCxnSpPr>
          <p:cNvPr id="152" name="Google Shape;152;p18"/>
          <p:cNvCxnSpPr/>
          <p:nvPr/>
        </p:nvCxnSpPr>
        <p:spPr>
          <a:xfrm flipH="1" rot="10800000">
            <a:off x="5259750" y="1461625"/>
            <a:ext cx="1292400" cy="499800"/>
          </a:xfrm>
          <a:prstGeom prst="straightConnector1">
            <a:avLst/>
          </a:prstGeom>
          <a:noFill/>
          <a:ln cap="flat" cmpd="sng" w="38100">
            <a:solidFill>
              <a:srgbClr val="1A9988"/>
            </a:solidFill>
            <a:prstDash val="solid"/>
            <a:round/>
            <a:headEnd len="med" w="med" type="none"/>
            <a:tailEnd len="med" w="med" type="triangle"/>
          </a:ln>
        </p:spPr>
      </p:cxnSp>
      <p:sp>
        <p:nvSpPr>
          <p:cNvPr id="153" name="Google Shape;153;p18"/>
          <p:cNvSpPr txBox="1"/>
          <p:nvPr/>
        </p:nvSpPr>
        <p:spPr>
          <a:xfrm>
            <a:off x="710725" y="3022325"/>
            <a:ext cx="1482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Lato"/>
                <a:ea typeface="Lato"/>
                <a:cs typeface="Lato"/>
                <a:sym typeface="Lato"/>
              </a:rPr>
              <a:t>Dépanner les bacs d’un distributeur</a:t>
            </a:r>
            <a:endParaRPr sz="1100">
              <a:latin typeface="Lato"/>
              <a:ea typeface="Lato"/>
              <a:cs typeface="Lato"/>
              <a:sym typeface="Lato"/>
            </a:endParaRPr>
          </a:p>
        </p:txBody>
      </p:sp>
      <p:sp>
        <p:nvSpPr>
          <p:cNvPr id="154" name="Google Shape;154;p18"/>
          <p:cNvSpPr txBox="1"/>
          <p:nvPr/>
        </p:nvSpPr>
        <p:spPr>
          <a:xfrm>
            <a:off x="3463025" y="3867800"/>
            <a:ext cx="172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Remplir les bacs d’un distributeur</a:t>
            </a:r>
            <a:endParaRPr sz="1200">
              <a:latin typeface="Lato"/>
              <a:ea typeface="Lato"/>
              <a:cs typeface="Lato"/>
              <a:sym typeface="Lato"/>
            </a:endParaRPr>
          </a:p>
        </p:txBody>
      </p:sp>
      <p:sp>
        <p:nvSpPr>
          <p:cNvPr id="155" name="Google Shape;155;p18"/>
          <p:cNvSpPr txBox="1"/>
          <p:nvPr/>
        </p:nvSpPr>
        <p:spPr>
          <a:xfrm>
            <a:off x="6698550" y="1065400"/>
            <a:ext cx="157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Planifier une intervention</a:t>
            </a:r>
            <a:endParaRPr sz="1200">
              <a:latin typeface="Lato"/>
              <a:ea typeface="Lato"/>
              <a:cs typeface="Lato"/>
              <a:sym typeface="Lato"/>
            </a:endParaRPr>
          </a:p>
        </p:txBody>
      </p:sp>
      <p:cxnSp>
        <p:nvCxnSpPr>
          <p:cNvPr id="156" name="Google Shape;156;p18"/>
          <p:cNvCxnSpPr/>
          <p:nvPr/>
        </p:nvCxnSpPr>
        <p:spPr>
          <a:xfrm>
            <a:off x="5268350" y="2667900"/>
            <a:ext cx="1326900" cy="568500"/>
          </a:xfrm>
          <a:prstGeom prst="straightConnector1">
            <a:avLst/>
          </a:prstGeom>
          <a:noFill/>
          <a:ln cap="flat" cmpd="sng" w="38100">
            <a:solidFill>
              <a:srgbClr val="1A9988"/>
            </a:solidFill>
            <a:prstDash val="solid"/>
            <a:round/>
            <a:headEnd len="med" w="med" type="none"/>
            <a:tailEnd len="med" w="med" type="triangle"/>
          </a:ln>
        </p:spPr>
      </p:cxnSp>
      <p:sp>
        <p:nvSpPr>
          <p:cNvPr id="157" name="Google Shape;157;p18"/>
          <p:cNvSpPr txBox="1"/>
          <p:nvPr/>
        </p:nvSpPr>
        <p:spPr>
          <a:xfrm>
            <a:off x="6707175" y="3193450"/>
            <a:ext cx="1834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Visualiser les distributeurs et leurs états</a:t>
            </a:r>
            <a:endParaRPr sz="1200">
              <a:latin typeface="Lato"/>
              <a:ea typeface="Lato"/>
              <a:cs typeface="Lato"/>
              <a:sym typeface="Lato"/>
            </a:endParaRPr>
          </a:p>
        </p:txBody>
      </p:sp>
      <p:sp>
        <p:nvSpPr>
          <p:cNvPr id="158" name="Google Shape;158;p18"/>
          <p:cNvSpPr txBox="1"/>
          <p:nvPr/>
        </p:nvSpPr>
        <p:spPr>
          <a:xfrm>
            <a:off x="852875" y="1519500"/>
            <a:ext cx="157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Configurer un distributeur</a:t>
            </a:r>
            <a:endParaRPr sz="1200">
              <a:latin typeface="Lato"/>
              <a:ea typeface="Lato"/>
              <a:cs typeface="Lato"/>
              <a:sym typeface="Lato"/>
            </a:endParaRPr>
          </a:p>
        </p:txBody>
      </p:sp>
      <p:cxnSp>
        <p:nvCxnSpPr>
          <p:cNvPr id="159" name="Google Shape;159;p18"/>
          <p:cNvCxnSpPr/>
          <p:nvPr/>
        </p:nvCxnSpPr>
        <p:spPr>
          <a:xfrm rot="10800000">
            <a:off x="2132200" y="1798625"/>
            <a:ext cx="1140600" cy="162000"/>
          </a:xfrm>
          <a:prstGeom prst="straightConnector1">
            <a:avLst/>
          </a:prstGeom>
          <a:noFill/>
          <a:ln cap="flat" cmpd="sng" w="38100">
            <a:solidFill>
              <a:srgbClr val="1A9988"/>
            </a:solidFill>
            <a:prstDash val="solid"/>
            <a:round/>
            <a:headEnd len="med" w="med" type="none"/>
            <a:tailEnd len="med" w="med" type="triangle"/>
          </a:ln>
        </p:spPr>
      </p:cxnSp>
      <p:pic>
        <p:nvPicPr>
          <p:cNvPr id="160" name="Google Shape;160;p18"/>
          <p:cNvPicPr preferRelativeResize="0"/>
          <p:nvPr/>
        </p:nvPicPr>
        <p:blipFill>
          <a:blip r:embed="rId4">
            <a:alphaModFix/>
          </a:blip>
          <a:stretch>
            <a:fillRect/>
          </a:stretch>
        </p:blipFill>
        <p:spPr>
          <a:xfrm>
            <a:off x="8150150" y="208324"/>
            <a:ext cx="904474" cy="94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Liste et répartition des </a:t>
            </a:r>
            <a:r>
              <a:rPr lang="fr"/>
              <a:t>tâches</a:t>
            </a:r>
            <a:endParaRPr/>
          </a:p>
        </p:txBody>
      </p:sp>
      <p:graphicFrame>
        <p:nvGraphicFramePr>
          <p:cNvPr id="166" name="Google Shape;166;p19"/>
          <p:cNvGraphicFramePr/>
          <p:nvPr/>
        </p:nvGraphicFramePr>
        <p:xfrm>
          <a:off x="409013" y="1049725"/>
          <a:ext cx="3000000" cy="3000000"/>
        </p:xfrm>
        <a:graphic>
          <a:graphicData uri="http://schemas.openxmlformats.org/drawingml/2006/table">
            <a:tbl>
              <a:tblPr>
                <a:noFill/>
                <a:tableStyleId>{AAFB240B-8B45-4F92-AFC0-D8F3134E2135}</a:tableStyleId>
              </a:tblPr>
              <a:tblGrid>
                <a:gridCol w="1502525"/>
                <a:gridCol w="1659425"/>
                <a:gridCol w="5164025"/>
              </a:tblGrid>
              <a:tr h="1294825">
                <a:tc>
                  <a:txBody>
                    <a:bodyPr/>
                    <a:lstStyle/>
                    <a:p>
                      <a:pPr indent="0" lvl="0" marL="0" rtl="0" algn="l">
                        <a:spcBef>
                          <a:spcPts val="0"/>
                        </a:spcBef>
                        <a:spcAft>
                          <a:spcPts val="0"/>
                        </a:spcAft>
                        <a:buNone/>
                      </a:pPr>
                      <a:r>
                        <a:rPr lang="fr" sz="1200"/>
                        <a:t>Nicolas Rouanet</a:t>
                      </a:r>
                      <a:endParaRPr sz="1200"/>
                    </a:p>
                  </a:txBody>
                  <a:tcPr marT="91425" marB="91425" marR="91425" marL="91425"/>
                </a:tc>
                <a:tc>
                  <a:txBody>
                    <a:bodyPr/>
                    <a:lstStyle/>
                    <a:p>
                      <a:pPr indent="0" lvl="0" marL="0" rtl="0" algn="l">
                        <a:spcBef>
                          <a:spcPts val="0"/>
                        </a:spcBef>
                        <a:spcAft>
                          <a:spcPts val="0"/>
                        </a:spcAft>
                        <a:buNone/>
                      </a:pPr>
                      <a:r>
                        <a:rPr lang="fr" sz="1200"/>
                        <a:t>Application </a:t>
                      </a:r>
                      <a:r>
                        <a:rPr i="1" lang="fr" sz="1200"/>
                        <a:t>Desktop</a:t>
                      </a:r>
                      <a:endParaRPr i="1" sz="1200"/>
                    </a:p>
                  </a:txBody>
                  <a:tcPr marT="91425" marB="91425" marR="91425" marL="91425"/>
                </a:tc>
                <a:tc>
                  <a:txBody>
                    <a:bodyPr/>
                    <a:lstStyle/>
                    <a:p>
                      <a:pPr indent="-304800" lvl="0" marL="457200" rtl="0" algn="l">
                        <a:spcBef>
                          <a:spcPts val="0"/>
                        </a:spcBef>
                        <a:spcAft>
                          <a:spcPts val="0"/>
                        </a:spcAft>
                        <a:buSzPts val="1200"/>
                        <a:buChar char="●"/>
                      </a:pPr>
                      <a:r>
                        <a:rPr lang="fr" sz="1200"/>
                        <a:t>Lister les distributeurs</a:t>
                      </a:r>
                      <a:endParaRPr sz="1200"/>
                    </a:p>
                    <a:p>
                      <a:pPr indent="-304800" lvl="0" marL="457200" rtl="0" algn="l">
                        <a:spcBef>
                          <a:spcPts val="0"/>
                        </a:spcBef>
                        <a:spcAft>
                          <a:spcPts val="0"/>
                        </a:spcAft>
                        <a:buSzPts val="1200"/>
                        <a:buChar char="●"/>
                      </a:pPr>
                      <a:r>
                        <a:rPr lang="fr" sz="1200"/>
                        <a:t>Visualiser l’état d’un distributeur</a:t>
                      </a:r>
                      <a:endParaRPr sz="1200"/>
                    </a:p>
                    <a:p>
                      <a:pPr indent="-304800" lvl="0" marL="457200" rtl="0" algn="l">
                        <a:spcBef>
                          <a:spcPts val="0"/>
                        </a:spcBef>
                        <a:spcAft>
                          <a:spcPts val="0"/>
                        </a:spcAft>
                        <a:buSzPts val="1200"/>
                        <a:buChar char="●"/>
                      </a:pPr>
                      <a:r>
                        <a:rPr lang="fr" sz="1200"/>
                        <a:t>Localiser les distributeurs sur une carte</a:t>
                      </a:r>
                      <a:endParaRPr sz="1200"/>
                    </a:p>
                    <a:p>
                      <a:pPr indent="-304800" lvl="0" marL="457200" rtl="0" algn="l">
                        <a:spcBef>
                          <a:spcPts val="0"/>
                        </a:spcBef>
                        <a:spcAft>
                          <a:spcPts val="0"/>
                        </a:spcAft>
                        <a:buSzPts val="1200"/>
                        <a:buChar char="●"/>
                      </a:pPr>
                      <a:r>
                        <a:rPr lang="fr" sz="1200"/>
                        <a:t>Visualiser les statistiques </a:t>
                      </a:r>
                      <a:endParaRPr sz="1200"/>
                    </a:p>
                    <a:p>
                      <a:pPr indent="-304800" lvl="0" marL="457200" rtl="0" algn="l">
                        <a:spcBef>
                          <a:spcPts val="0"/>
                        </a:spcBef>
                        <a:spcAft>
                          <a:spcPts val="0"/>
                        </a:spcAft>
                        <a:buSzPts val="1200"/>
                        <a:buChar char="●"/>
                      </a:pPr>
                      <a:r>
                        <a:rPr lang="fr" sz="1200"/>
                        <a:t>Dialoguer avec un distributeur</a:t>
                      </a:r>
                      <a:endParaRPr sz="1200"/>
                    </a:p>
                  </a:txBody>
                  <a:tcPr marT="91425" marB="91425" marR="91425" marL="91425"/>
                </a:tc>
              </a:tr>
              <a:tr h="1198900">
                <a:tc>
                  <a:txBody>
                    <a:bodyPr/>
                    <a:lstStyle/>
                    <a:p>
                      <a:pPr indent="0" lvl="0" marL="0" rtl="0" algn="l">
                        <a:spcBef>
                          <a:spcPts val="0"/>
                        </a:spcBef>
                        <a:spcAft>
                          <a:spcPts val="0"/>
                        </a:spcAft>
                        <a:buNone/>
                      </a:pPr>
                      <a:r>
                        <a:rPr b="1" lang="fr" sz="1200"/>
                        <a:t>Matthieu Salaun</a:t>
                      </a:r>
                      <a:endParaRPr b="1" sz="1200"/>
                    </a:p>
                  </a:txBody>
                  <a:tcPr marT="91425" marB="91425" marR="91425" marL="91425">
                    <a:solidFill>
                      <a:srgbClr val="F4CCCC"/>
                    </a:solidFill>
                  </a:tcPr>
                </a:tc>
                <a:tc>
                  <a:txBody>
                    <a:bodyPr/>
                    <a:lstStyle/>
                    <a:p>
                      <a:pPr indent="0" lvl="0" marL="0" rtl="0" algn="l">
                        <a:spcBef>
                          <a:spcPts val="0"/>
                        </a:spcBef>
                        <a:spcAft>
                          <a:spcPts val="0"/>
                        </a:spcAft>
                        <a:buNone/>
                      </a:pPr>
                      <a:r>
                        <a:rPr b="1" lang="fr" sz="1200"/>
                        <a:t>Application </a:t>
                      </a:r>
                      <a:r>
                        <a:rPr b="1" i="1" lang="fr" sz="1200"/>
                        <a:t>Desktop</a:t>
                      </a:r>
                      <a:endParaRPr b="1" i="1" sz="1200"/>
                    </a:p>
                  </a:txBody>
                  <a:tcPr marT="91425" marB="91425" marR="91425" marL="91425">
                    <a:solidFill>
                      <a:srgbClr val="F4CCCC"/>
                    </a:solidFill>
                  </a:tcPr>
                </a:tc>
                <a:tc>
                  <a:txBody>
                    <a:bodyPr/>
                    <a:lstStyle/>
                    <a:p>
                      <a:pPr indent="-304800" lvl="0" marL="457200" rtl="0" algn="l">
                        <a:spcBef>
                          <a:spcPts val="0"/>
                        </a:spcBef>
                        <a:spcAft>
                          <a:spcPts val="0"/>
                        </a:spcAft>
                        <a:buSzPts val="1200"/>
                        <a:buChar char="●"/>
                      </a:pPr>
                      <a:r>
                        <a:rPr b="1" lang="fr" sz="1200"/>
                        <a:t>Configurer les distributeurs</a:t>
                      </a:r>
                      <a:endParaRPr b="1" sz="1200"/>
                    </a:p>
                    <a:p>
                      <a:pPr indent="-304800" lvl="0" marL="457200" rtl="0" algn="l">
                        <a:spcBef>
                          <a:spcPts val="0"/>
                        </a:spcBef>
                        <a:spcAft>
                          <a:spcPts val="0"/>
                        </a:spcAft>
                        <a:buSzPts val="1200"/>
                        <a:buChar char="●"/>
                      </a:pPr>
                      <a:r>
                        <a:rPr b="1" lang="fr" sz="1200"/>
                        <a:t>Planifier une intervention </a:t>
                      </a:r>
                      <a:endParaRPr b="1" sz="1200"/>
                    </a:p>
                    <a:p>
                      <a:pPr indent="-304800" lvl="0" marL="457200" rtl="0" algn="l">
                        <a:spcBef>
                          <a:spcPts val="0"/>
                        </a:spcBef>
                        <a:spcAft>
                          <a:spcPts val="0"/>
                        </a:spcAft>
                        <a:buClr>
                          <a:schemeClr val="dk1"/>
                        </a:buClr>
                        <a:buSzPts val="1200"/>
                        <a:buChar char="●"/>
                      </a:pPr>
                      <a:r>
                        <a:rPr b="1" lang="fr" sz="1200">
                          <a:solidFill>
                            <a:schemeClr val="dk1"/>
                          </a:solidFill>
                        </a:rPr>
                        <a:t>Sélectionner une intervention sur un distributeur</a:t>
                      </a:r>
                      <a:endParaRPr b="1" sz="1200">
                        <a:solidFill>
                          <a:schemeClr val="dk1"/>
                        </a:solidFill>
                      </a:endParaRPr>
                    </a:p>
                    <a:p>
                      <a:pPr indent="-304800" lvl="0" marL="457200" rtl="0" algn="l">
                        <a:spcBef>
                          <a:spcPts val="0"/>
                        </a:spcBef>
                        <a:spcAft>
                          <a:spcPts val="0"/>
                        </a:spcAft>
                        <a:buClr>
                          <a:schemeClr val="dk1"/>
                        </a:buClr>
                        <a:buSzPts val="1200"/>
                        <a:buChar char="●"/>
                      </a:pPr>
                      <a:r>
                        <a:rPr b="1" lang="fr" sz="1200">
                          <a:solidFill>
                            <a:schemeClr val="dk1"/>
                          </a:solidFill>
                        </a:rPr>
                        <a:t>Visualiser une intervention</a:t>
                      </a:r>
                      <a:endParaRPr b="1" sz="1200">
                        <a:solidFill>
                          <a:schemeClr val="dk1"/>
                        </a:solidFill>
                      </a:endParaRPr>
                    </a:p>
                    <a:p>
                      <a:pPr indent="-304800" lvl="0" marL="457200" rtl="0" algn="l">
                        <a:spcBef>
                          <a:spcPts val="0"/>
                        </a:spcBef>
                        <a:spcAft>
                          <a:spcPts val="0"/>
                        </a:spcAft>
                        <a:buSzPts val="1200"/>
                        <a:buChar char="●"/>
                      </a:pPr>
                      <a:r>
                        <a:rPr b="1" lang="fr" sz="1200"/>
                        <a:t>Imprimer une fiche d’intervention</a:t>
                      </a:r>
                      <a:endParaRPr b="1" sz="1200"/>
                    </a:p>
                    <a:p>
                      <a:pPr indent="-304800" lvl="0" marL="457200" rtl="0" algn="l">
                        <a:spcBef>
                          <a:spcPts val="0"/>
                        </a:spcBef>
                        <a:spcAft>
                          <a:spcPts val="0"/>
                        </a:spcAft>
                        <a:buSzPts val="1200"/>
                        <a:buChar char="●"/>
                      </a:pPr>
                      <a:r>
                        <a:rPr b="1" lang="fr" sz="1200"/>
                        <a:t>Dialoguer avec un distributeur</a:t>
                      </a:r>
                      <a:endParaRPr b="1" sz="1200"/>
                    </a:p>
                    <a:p>
                      <a:pPr indent="-304800" lvl="0" marL="457200" rtl="0" algn="l">
                        <a:spcBef>
                          <a:spcPts val="0"/>
                        </a:spcBef>
                        <a:spcAft>
                          <a:spcPts val="0"/>
                        </a:spcAft>
                        <a:buSzPts val="1200"/>
                        <a:buChar char="●"/>
                      </a:pPr>
                      <a:r>
                        <a:rPr b="1" lang="fr" sz="1200"/>
                        <a:t>Visualiser les statistiques </a:t>
                      </a:r>
                      <a:endParaRPr b="1" sz="1200"/>
                    </a:p>
                  </a:txBody>
                  <a:tcPr marT="91425" marB="91425" marR="91425" marL="91425">
                    <a:solidFill>
                      <a:srgbClr val="F4CCCC"/>
                    </a:solidFill>
                  </a:tcPr>
                </a:tc>
              </a:tr>
              <a:tr h="1294825">
                <a:tc>
                  <a:txBody>
                    <a:bodyPr/>
                    <a:lstStyle/>
                    <a:p>
                      <a:pPr indent="0" lvl="0" marL="0" rtl="0" algn="l">
                        <a:spcBef>
                          <a:spcPts val="0"/>
                        </a:spcBef>
                        <a:spcAft>
                          <a:spcPts val="0"/>
                        </a:spcAft>
                        <a:buNone/>
                      </a:pPr>
                      <a:r>
                        <a:rPr lang="fr" sz="1200"/>
                        <a:t>Mayeul Fargier</a:t>
                      </a:r>
                      <a:endParaRPr sz="1200"/>
                    </a:p>
                  </a:txBody>
                  <a:tcPr marT="91425" marB="91425" marR="91425" marL="91425"/>
                </a:tc>
                <a:tc>
                  <a:txBody>
                    <a:bodyPr/>
                    <a:lstStyle/>
                    <a:p>
                      <a:pPr indent="0" lvl="0" marL="0" rtl="0" algn="l">
                        <a:spcBef>
                          <a:spcPts val="0"/>
                        </a:spcBef>
                        <a:spcAft>
                          <a:spcPts val="0"/>
                        </a:spcAft>
                        <a:buNone/>
                      </a:pPr>
                      <a:r>
                        <a:rPr lang="fr" sz="1200"/>
                        <a:t>Application Android</a:t>
                      </a:r>
                      <a:endParaRPr sz="1200"/>
                    </a:p>
                  </a:txBody>
                  <a:tcPr marT="91425" marB="91425" marR="91425" marL="91425"/>
                </a:tc>
                <a:tc>
                  <a:txBody>
                    <a:bodyPr/>
                    <a:lstStyle/>
                    <a:p>
                      <a:pPr indent="-304800" lvl="0" marL="457200" rtl="0" algn="l">
                        <a:spcBef>
                          <a:spcPts val="0"/>
                        </a:spcBef>
                        <a:spcAft>
                          <a:spcPts val="0"/>
                        </a:spcAft>
                        <a:buSzPts val="1200"/>
                        <a:buChar char="●"/>
                      </a:pPr>
                      <a:r>
                        <a:rPr lang="fr" sz="1200"/>
                        <a:t>Visualiser l'état d’un distributeur parmi les</a:t>
                      </a:r>
                      <a:endParaRPr sz="1200"/>
                    </a:p>
                    <a:p>
                      <a:pPr indent="-304800" lvl="0" marL="457200" rtl="0" algn="l">
                        <a:spcBef>
                          <a:spcPts val="0"/>
                        </a:spcBef>
                        <a:spcAft>
                          <a:spcPts val="0"/>
                        </a:spcAft>
                        <a:buSzPts val="1200"/>
                        <a:buChar char="●"/>
                      </a:pPr>
                      <a:r>
                        <a:rPr lang="fr" sz="1200"/>
                        <a:t>distributeurs disponibles</a:t>
                      </a:r>
                      <a:endParaRPr sz="1200"/>
                    </a:p>
                    <a:p>
                      <a:pPr indent="-304800" lvl="0" marL="457200" rtl="0" algn="l">
                        <a:spcBef>
                          <a:spcPts val="0"/>
                        </a:spcBef>
                        <a:spcAft>
                          <a:spcPts val="0"/>
                        </a:spcAft>
                        <a:buSzPts val="1200"/>
                        <a:buChar char="●"/>
                      </a:pPr>
                      <a:r>
                        <a:rPr lang="fr" sz="1200"/>
                        <a:t>Visualiser une intervention </a:t>
                      </a:r>
                      <a:endParaRPr sz="1200"/>
                    </a:p>
                    <a:p>
                      <a:pPr indent="-304800" lvl="0" marL="457200" rtl="0" algn="l">
                        <a:spcBef>
                          <a:spcPts val="0"/>
                        </a:spcBef>
                        <a:spcAft>
                          <a:spcPts val="0"/>
                        </a:spcAft>
                        <a:buSzPts val="1200"/>
                        <a:buChar char="●"/>
                      </a:pPr>
                      <a:r>
                        <a:rPr lang="fr" sz="1200"/>
                        <a:t>Géo-localiser sur une carte un distributeur,</a:t>
                      </a:r>
                      <a:endParaRPr sz="1200"/>
                    </a:p>
                    <a:p>
                      <a:pPr indent="-304800" lvl="0" marL="457200" rtl="0" algn="l">
                        <a:spcBef>
                          <a:spcPts val="0"/>
                        </a:spcBef>
                        <a:spcAft>
                          <a:spcPts val="0"/>
                        </a:spcAft>
                        <a:buSzPts val="1200"/>
                        <a:buChar char="●"/>
                      </a:pPr>
                      <a:r>
                        <a:rPr lang="fr" sz="1200"/>
                        <a:t>Réaliser et valider une intervention</a:t>
                      </a:r>
                      <a:endParaRPr sz="1200"/>
                    </a:p>
                    <a:p>
                      <a:pPr indent="-304800" lvl="0" marL="457200" rtl="0" algn="l">
                        <a:spcBef>
                          <a:spcPts val="0"/>
                        </a:spcBef>
                        <a:spcAft>
                          <a:spcPts val="0"/>
                        </a:spcAft>
                        <a:buSzPts val="1200"/>
                        <a:buChar char="●"/>
                      </a:pPr>
                      <a:r>
                        <a:rPr lang="fr" sz="1200"/>
                        <a:t>Dialoguer avec les distributeurs</a:t>
                      </a:r>
                      <a:endParaRPr sz="1200"/>
                    </a:p>
                  </a:txBody>
                  <a:tcPr marT="91425" marB="91425" marR="91425" marL="91425"/>
                </a:tc>
              </a:tr>
            </a:tbl>
          </a:graphicData>
        </a:graphic>
      </p:graphicFrame>
      <p:sp>
        <p:nvSpPr>
          <p:cNvPr id="167" name="Google Shape;167;p19"/>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168" name="Google Shape;168;p19"/>
          <p:cNvPicPr preferRelativeResize="0"/>
          <p:nvPr/>
        </p:nvPicPr>
        <p:blipFill>
          <a:blip r:embed="rId3">
            <a:alphaModFix/>
          </a:blip>
          <a:stretch>
            <a:fillRect/>
          </a:stretch>
        </p:blipFill>
        <p:spPr>
          <a:xfrm>
            <a:off x="8150150" y="208324"/>
            <a:ext cx="904474" cy="94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graphicFrame>
        <p:nvGraphicFramePr>
          <p:cNvPr id="173" name="Google Shape;173;p20"/>
          <p:cNvGraphicFramePr/>
          <p:nvPr/>
        </p:nvGraphicFramePr>
        <p:xfrm>
          <a:off x="952500" y="1292500"/>
          <a:ext cx="3000000" cy="3000000"/>
        </p:xfrm>
        <a:graphic>
          <a:graphicData uri="http://schemas.openxmlformats.org/drawingml/2006/table">
            <a:tbl>
              <a:tblPr>
                <a:noFill/>
                <a:tableStyleId>{AAFB240B-8B45-4F92-AFC0-D8F3134E2135}</a:tableStyleId>
              </a:tblPr>
              <a:tblGrid>
                <a:gridCol w="3619500"/>
                <a:gridCol w="3619500"/>
              </a:tblGrid>
              <a:tr h="381000">
                <a:tc>
                  <a:txBody>
                    <a:bodyPr/>
                    <a:lstStyle/>
                    <a:p>
                      <a:pPr indent="0" lvl="0" marL="0" rtl="0" algn="l">
                        <a:spcBef>
                          <a:spcPts val="0"/>
                        </a:spcBef>
                        <a:spcAft>
                          <a:spcPts val="0"/>
                        </a:spcAft>
                        <a:buNone/>
                      </a:pPr>
                      <a:r>
                        <a:rPr lang="fr">
                          <a:solidFill>
                            <a:srgbClr val="0000FF"/>
                          </a:solidFill>
                        </a:rPr>
                        <a:t>Désignation</a:t>
                      </a:r>
                      <a:endParaRPr>
                        <a:solidFill>
                          <a:srgbClr val="0000FF"/>
                        </a:solidFill>
                      </a:endParaRPr>
                    </a:p>
                  </a:txBody>
                  <a:tcPr marT="91425" marB="91425" marR="91425" marL="91425"/>
                </a:tc>
                <a:tc>
                  <a:txBody>
                    <a:bodyPr/>
                    <a:lstStyle/>
                    <a:p>
                      <a:pPr indent="0" lvl="0" marL="0" rtl="0" algn="l">
                        <a:spcBef>
                          <a:spcPts val="0"/>
                        </a:spcBef>
                        <a:spcAft>
                          <a:spcPts val="0"/>
                        </a:spcAft>
                        <a:buNone/>
                      </a:pPr>
                      <a:r>
                        <a:rPr lang="fr">
                          <a:solidFill>
                            <a:srgbClr val="0000FF"/>
                          </a:solidFill>
                        </a:rPr>
                        <a:t>Caractéristiques</a:t>
                      </a:r>
                      <a:endParaRPr>
                        <a:solidFill>
                          <a:srgbClr val="0000FF"/>
                        </a:solidFill>
                      </a:endParaRPr>
                    </a:p>
                  </a:txBody>
                  <a:tcPr marT="91425" marB="91425" marR="91425" marL="91425"/>
                </a:tc>
              </a:tr>
              <a:tr h="381000">
                <a:tc>
                  <a:txBody>
                    <a:bodyPr/>
                    <a:lstStyle/>
                    <a:p>
                      <a:pPr indent="0" lvl="0" marL="0" rtl="0" algn="l">
                        <a:spcBef>
                          <a:spcPts val="0"/>
                        </a:spcBef>
                        <a:spcAft>
                          <a:spcPts val="0"/>
                        </a:spcAft>
                        <a:buNone/>
                      </a:pPr>
                      <a:r>
                        <a:rPr lang="fr"/>
                        <a:t>Poste de développement</a:t>
                      </a:r>
                      <a:endParaRPr/>
                    </a:p>
                  </a:txBody>
                  <a:tcPr marT="91425" marB="91425" marR="91425" marL="91425"/>
                </a:tc>
                <a:tc>
                  <a:txBody>
                    <a:bodyPr/>
                    <a:lstStyle/>
                    <a:p>
                      <a:pPr indent="0" lvl="0" marL="0" rtl="0" algn="l">
                        <a:spcBef>
                          <a:spcPts val="0"/>
                        </a:spcBef>
                        <a:spcAft>
                          <a:spcPts val="0"/>
                        </a:spcAft>
                        <a:buNone/>
                      </a:pPr>
                      <a:r>
                        <a:rPr lang="fr"/>
                        <a:t>PC sous GNU/Linux Ubuntu 20.04</a:t>
                      </a:r>
                      <a:endParaRPr/>
                    </a:p>
                  </a:txBody>
                  <a:tcPr marT="91425" marB="91425" marR="91425" marL="91425"/>
                </a:tc>
              </a:tr>
              <a:tr h="381000">
                <a:tc>
                  <a:txBody>
                    <a:bodyPr/>
                    <a:lstStyle/>
                    <a:p>
                      <a:pPr indent="0" lvl="0" marL="0" rtl="0" algn="l">
                        <a:spcBef>
                          <a:spcPts val="0"/>
                        </a:spcBef>
                        <a:spcAft>
                          <a:spcPts val="0"/>
                        </a:spcAft>
                        <a:buNone/>
                      </a:pPr>
                      <a:r>
                        <a:rPr lang="fr"/>
                        <a:t>EDI et langage</a:t>
                      </a:r>
                      <a:endParaRPr/>
                    </a:p>
                  </a:txBody>
                  <a:tcPr marT="91425" marB="91425" marR="91425" marL="91425"/>
                </a:tc>
                <a:tc>
                  <a:txBody>
                    <a:bodyPr/>
                    <a:lstStyle/>
                    <a:p>
                      <a:pPr indent="0" lvl="0" marL="0" rtl="0" algn="l">
                        <a:spcBef>
                          <a:spcPts val="0"/>
                        </a:spcBef>
                        <a:spcAft>
                          <a:spcPts val="0"/>
                        </a:spcAft>
                        <a:buNone/>
                      </a:pPr>
                      <a:r>
                        <a:rPr lang="fr"/>
                        <a:t>Qt Creator / </a:t>
                      </a:r>
                      <a:r>
                        <a:rPr lang="fr"/>
                        <a:t>Qt 5.12.8 / C++</a:t>
                      </a:r>
                      <a:endParaRPr/>
                    </a:p>
                  </a:txBody>
                  <a:tcPr marT="91425" marB="91425" marR="91425" marL="91425"/>
                </a:tc>
              </a:tr>
              <a:tr h="381000">
                <a:tc>
                  <a:txBody>
                    <a:bodyPr/>
                    <a:lstStyle/>
                    <a:p>
                      <a:pPr indent="0" lvl="0" marL="0" rtl="0" algn="l">
                        <a:spcBef>
                          <a:spcPts val="0"/>
                        </a:spcBef>
                        <a:spcAft>
                          <a:spcPts val="0"/>
                        </a:spcAft>
                        <a:buNone/>
                      </a:pPr>
                      <a:r>
                        <a:rPr lang="fr"/>
                        <a:t>Gestion de développement</a:t>
                      </a:r>
                      <a:endParaRPr/>
                    </a:p>
                  </a:txBody>
                  <a:tcPr marT="91425" marB="91425" marR="91425" marL="91425"/>
                </a:tc>
                <a:tc>
                  <a:txBody>
                    <a:bodyPr/>
                    <a:lstStyle/>
                    <a:p>
                      <a:pPr indent="0" lvl="0" marL="0" rtl="0" algn="l">
                        <a:spcBef>
                          <a:spcPts val="0"/>
                        </a:spcBef>
                        <a:spcAft>
                          <a:spcPts val="0"/>
                        </a:spcAft>
                        <a:buNone/>
                      </a:pPr>
                      <a:r>
                        <a:rPr lang="fr"/>
                        <a:t>Jira Atlassian / B</a:t>
                      </a:r>
                      <a:r>
                        <a:rPr lang="fr"/>
                        <a:t>eesbusy</a:t>
                      </a:r>
                      <a:endParaRPr/>
                    </a:p>
                  </a:txBody>
                  <a:tcPr marT="91425" marB="91425" marR="91425" marL="91425"/>
                </a:tc>
              </a:tr>
            </a:tbl>
          </a:graphicData>
        </a:graphic>
      </p:graphicFrame>
      <p:sp>
        <p:nvSpPr>
          <p:cNvPr id="174" name="Google Shape;174;p20"/>
          <p:cNvSpPr txBox="1"/>
          <p:nvPr/>
        </p:nvSpPr>
        <p:spPr>
          <a:xfrm>
            <a:off x="1148750" y="63900"/>
            <a:ext cx="5949900" cy="831300"/>
          </a:xfrm>
          <a:prstGeom prst="rect">
            <a:avLst/>
          </a:prstGeom>
          <a:noFill/>
          <a:ln>
            <a:noFill/>
          </a:ln>
        </p:spPr>
        <p:txBody>
          <a:bodyPr anchorCtr="0" anchor="t" bIns="91425" lIns="91425" spcFirstLastPara="1" rIns="91425" wrap="square" tIns="91425">
            <a:spAutoFit/>
          </a:bodyPr>
          <a:lstStyle/>
          <a:p>
            <a:pPr indent="0" lvl="0" marL="0" rtl="0" algn="l">
              <a:lnSpc>
                <a:spcPct val="230769"/>
              </a:lnSpc>
              <a:spcBef>
                <a:spcPts val="800"/>
              </a:spcBef>
              <a:spcAft>
                <a:spcPts val="800"/>
              </a:spcAft>
              <a:buClr>
                <a:schemeClr val="dk1"/>
              </a:buClr>
              <a:buSzPts val="1100"/>
              <a:buFont typeface="Arial"/>
              <a:buNone/>
            </a:pPr>
            <a:r>
              <a:rPr lang="fr" sz="4200">
                <a:solidFill>
                  <a:schemeClr val="dk1"/>
                </a:solidFill>
                <a:highlight>
                  <a:schemeClr val="lt1"/>
                </a:highlight>
                <a:latin typeface="Economica"/>
                <a:ea typeface="Economica"/>
                <a:cs typeface="Economica"/>
                <a:sym typeface="Economica"/>
              </a:rPr>
              <a:t>Les ressources de développement</a:t>
            </a:r>
            <a:endParaRPr>
              <a:latin typeface="Open Sans"/>
              <a:ea typeface="Open Sans"/>
              <a:cs typeface="Open Sans"/>
              <a:sym typeface="Open Sans"/>
            </a:endParaRPr>
          </a:p>
        </p:txBody>
      </p:sp>
      <p:sp>
        <p:nvSpPr>
          <p:cNvPr id="175" name="Google Shape;175;p20"/>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graphicFrame>
        <p:nvGraphicFramePr>
          <p:cNvPr id="176" name="Google Shape;176;p20"/>
          <p:cNvGraphicFramePr/>
          <p:nvPr/>
        </p:nvGraphicFramePr>
        <p:xfrm>
          <a:off x="952500" y="2877350"/>
          <a:ext cx="3000000" cy="3000000"/>
        </p:xfrm>
        <a:graphic>
          <a:graphicData uri="http://schemas.openxmlformats.org/drawingml/2006/table">
            <a:tbl>
              <a:tblPr>
                <a:noFill/>
                <a:tableStyleId>{AAFB240B-8B45-4F92-AFC0-D8F3134E2135}</a:tableStyleId>
              </a:tblPr>
              <a:tblGrid>
                <a:gridCol w="3619500"/>
                <a:gridCol w="3619500"/>
              </a:tblGrid>
              <a:tr h="381000">
                <a:tc>
                  <a:txBody>
                    <a:bodyPr/>
                    <a:lstStyle/>
                    <a:p>
                      <a:pPr indent="0" lvl="0" marL="0" rtl="0" algn="l">
                        <a:spcBef>
                          <a:spcPts val="0"/>
                        </a:spcBef>
                        <a:spcAft>
                          <a:spcPts val="0"/>
                        </a:spcAft>
                        <a:buNone/>
                      </a:pPr>
                      <a:r>
                        <a:rPr lang="fr"/>
                        <a:t>G</a:t>
                      </a:r>
                      <a:r>
                        <a:rPr lang="fr"/>
                        <a:t>estion de versions décentralisé</a:t>
                      </a:r>
                      <a:endParaRPr/>
                    </a:p>
                  </a:txBody>
                  <a:tcPr marT="91425" marB="91425" marR="91425" marL="91425"/>
                </a:tc>
                <a:tc>
                  <a:txBody>
                    <a:bodyPr/>
                    <a:lstStyle/>
                    <a:p>
                      <a:pPr indent="0" lvl="0" marL="0" rtl="0" algn="l">
                        <a:spcBef>
                          <a:spcPts val="0"/>
                        </a:spcBef>
                        <a:spcAft>
                          <a:spcPts val="0"/>
                        </a:spcAft>
                        <a:buNone/>
                      </a:pPr>
                      <a:r>
                        <a:rPr lang="fr"/>
                        <a:t>Git </a:t>
                      </a:r>
                      <a:endParaRPr/>
                    </a:p>
                  </a:txBody>
                  <a:tcPr marT="91425" marB="91425" marR="91425" marL="91425"/>
                </a:tc>
              </a:tr>
            </a:tbl>
          </a:graphicData>
        </a:graphic>
      </p:graphicFrame>
      <p:graphicFrame>
        <p:nvGraphicFramePr>
          <p:cNvPr id="177" name="Google Shape;177;p20"/>
          <p:cNvGraphicFramePr/>
          <p:nvPr/>
        </p:nvGraphicFramePr>
        <p:xfrm>
          <a:off x="952500" y="3274650"/>
          <a:ext cx="3000000" cy="3000000"/>
        </p:xfrm>
        <a:graphic>
          <a:graphicData uri="http://schemas.openxmlformats.org/drawingml/2006/table">
            <a:tbl>
              <a:tblPr>
                <a:noFill/>
                <a:tableStyleId>{AAFB240B-8B45-4F92-AFC0-D8F3134E2135}</a:tableStyleId>
              </a:tblPr>
              <a:tblGrid>
                <a:gridCol w="3619500"/>
                <a:gridCol w="3619500"/>
              </a:tblGrid>
              <a:tr h="381000">
                <a:tc>
                  <a:txBody>
                    <a:bodyPr/>
                    <a:lstStyle/>
                    <a:p>
                      <a:pPr indent="0" lvl="0" marL="0" rtl="0" algn="l">
                        <a:spcBef>
                          <a:spcPts val="0"/>
                        </a:spcBef>
                        <a:spcAft>
                          <a:spcPts val="0"/>
                        </a:spcAft>
                        <a:buNone/>
                      </a:pPr>
                      <a:r>
                        <a:rPr lang="fr"/>
                        <a:t>P</a:t>
                      </a:r>
                      <a:r>
                        <a:rPr lang="fr"/>
                        <a:t>lateforme d’hébergement de code</a:t>
                      </a:r>
                      <a:endParaRPr/>
                    </a:p>
                  </a:txBody>
                  <a:tcPr marT="91425" marB="91425" marR="91425" marL="91425"/>
                </a:tc>
                <a:tc>
                  <a:txBody>
                    <a:bodyPr/>
                    <a:lstStyle/>
                    <a:p>
                      <a:pPr indent="0" lvl="0" marL="0" rtl="0" algn="l">
                        <a:spcBef>
                          <a:spcPts val="0"/>
                        </a:spcBef>
                        <a:spcAft>
                          <a:spcPts val="0"/>
                        </a:spcAft>
                        <a:buNone/>
                      </a:pPr>
                      <a:r>
                        <a:rPr lang="fr"/>
                        <a:t>GitHub</a:t>
                      </a:r>
                      <a:endParaRPr/>
                    </a:p>
                  </a:txBody>
                  <a:tcPr marT="91425" marB="91425" marR="91425" marL="91425"/>
                </a:tc>
              </a:tr>
            </a:tbl>
          </a:graphicData>
        </a:graphic>
      </p:graphicFrame>
      <p:pic>
        <p:nvPicPr>
          <p:cNvPr id="178" name="Google Shape;178;p20"/>
          <p:cNvPicPr preferRelativeResize="0"/>
          <p:nvPr/>
        </p:nvPicPr>
        <p:blipFill>
          <a:blip r:embed="rId3">
            <a:alphaModFix/>
          </a:blip>
          <a:stretch>
            <a:fillRect/>
          </a:stretch>
        </p:blipFill>
        <p:spPr>
          <a:xfrm>
            <a:off x="8150150" y="208324"/>
            <a:ext cx="904474" cy="940000"/>
          </a:xfrm>
          <a:prstGeom prst="rect">
            <a:avLst/>
          </a:prstGeom>
          <a:noFill/>
          <a:ln>
            <a:noFill/>
          </a:ln>
        </p:spPr>
      </p:pic>
      <p:graphicFrame>
        <p:nvGraphicFramePr>
          <p:cNvPr id="179" name="Google Shape;179;p20"/>
          <p:cNvGraphicFramePr/>
          <p:nvPr/>
        </p:nvGraphicFramePr>
        <p:xfrm>
          <a:off x="952500" y="3670850"/>
          <a:ext cx="3000000" cy="3000000"/>
        </p:xfrm>
        <a:graphic>
          <a:graphicData uri="http://schemas.openxmlformats.org/drawingml/2006/table">
            <a:tbl>
              <a:tblPr>
                <a:noFill/>
                <a:tableStyleId>{AAFB240B-8B45-4F92-AFC0-D8F3134E2135}</a:tableStyleId>
              </a:tblPr>
              <a:tblGrid>
                <a:gridCol w="3619500"/>
                <a:gridCol w="3619500"/>
              </a:tblGrid>
              <a:tr h="381000">
                <a:tc>
                  <a:txBody>
                    <a:bodyPr/>
                    <a:lstStyle/>
                    <a:p>
                      <a:pPr indent="0" lvl="0" marL="0" rtl="0" algn="l">
                        <a:spcBef>
                          <a:spcPts val="0"/>
                        </a:spcBef>
                        <a:spcAft>
                          <a:spcPts val="0"/>
                        </a:spcAft>
                        <a:buNone/>
                      </a:pPr>
                      <a:r>
                        <a:rPr lang="fr"/>
                        <a:t>Base de données MySQL </a:t>
                      </a:r>
                      <a:endParaRPr/>
                    </a:p>
                  </a:txBody>
                  <a:tcPr marT="91425" marB="91425" marR="91425" marL="91425"/>
                </a:tc>
                <a:tc>
                  <a:txBody>
                    <a:bodyPr/>
                    <a:lstStyle/>
                    <a:p>
                      <a:pPr indent="0" lvl="0" marL="0" rtl="0" algn="l">
                        <a:spcBef>
                          <a:spcPts val="0"/>
                        </a:spcBef>
                        <a:spcAft>
                          <a:spcPts val="0"/>
                        </a:spcAft>
                        <a:buNone/>
                      </a:pPr>
                      <a:r>
                        <a:rPr lang="fr"/>
                        <a:t>MySQL 8.0</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Gestion de projet </a:t>
            </a:r>
            <a:r>
              <a:rPr lang="fr" sz="3200"/>
              <a:t>(Gantt Beesbusy)</a:t>
            </a:r>
            <a:r>
              <a:rPr lang="fr"/>
              <a:t> 	</a:t>
            </a:r>
            <a:endParaRPr/>
          </a:p>
        </p:txBody>
      </p:sp>
      <p:sp>
        <p:nvSpPr>
          <p:cNvPr id="185" name="Google Shape;185;p21"/>
          <p:cNvSpPr txBox="1"/>
          <p:nvPr>
            <p:ph idx="12" type="sldNum"/>
          </p:nvPr>
        </p:nvSpPr>
        <p:spPr>
          <a:xfrm>
            <a:off x="4520444" y="4663225"/>
            <a:ext cx="45006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fr"/>
              <a:t>BTS SNIR LaSalle Avignon - Matthieu SALAUN </a:t>
            </a:r>
            <a:fld id="{00000000-1234-1234-1234-123412341234}" type="slidenum">
              <a:rPr lang="fr"/>
              <a:t>‹#›</a:t>
            </a:fld>
            <a:endParaRPr/>
          </a:p>
        </p:txBody>
      </p:sp>
      <p:pic>
        <p:nvPicPr>
          <p:cNvPr id="186" name="Google Shape;186;p21"/>
          <p:cNvPicPr preferRelativeResize="0"/>
          <p:nvPr/>
        </p:nvPicPr>
        <p:blipFill>
          <a:blip r:embed="rId3">
            <a:alphaModFix/>
          </a:blip>
          <a:stretch>
            <a:fillRect/>
          </a:stretch>
        </p:blipFill>
        <p:spPr>
          <a:xfrm>
            <a:off x="487662" y="1299625"/>
            <a:ext cx="8168676" cy="3106250"/>
          </a:xfrm>
          <a:prstGeom prst="rect">
            <a:avLst/>
          </a:prstGeom>
          <a:noFill/>
          <a:ln>
            <a:noFill/>
          </a:ln>
        </p:spPr>
      </p:pic>
      <p:pic>
        <p:nvPicPr>
          <p:cNvPr id="187" name="Google Shape;187;p21"/>
          <p:cNvPicPr preferRelativeResize="0"/>
          <p:nvPr/>
        </p:nvPicPr>
        <p:blipFill>
          <a:blip r:embed="rId4">
            <a:alphaModFix/>
          </a:blip>
          <a:stretch>
            <a:fillRect/>
          </a:stretch>
        </p:blipFill>
        <p:spPr>
          <a:xfrm>
            <a:off x="8150150" y="208324"/>
            <a:ext cx="904474" cy="94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